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2.xml" ContentType="application/vnd.openxmlformats-officedocument.presentationml.slide+xml"/>
  <Override PartName="/ppt/slides/slide39.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34.xml" ContentType="application/vnd.openxmlformats-officedocument.presentationml.slide+xml"/>
  <Override PartName="/ppt/slides/slide53.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4.xml" ContentType="application/vnd.openxmlformats-officedocument.presentationml.slide+xml"/>
  <Override PartName="/ppt/slides/slide52.xml" ContentType="application/vnd.openxmlformats-officedocument.presentationml.slide+xml"/>
  <Override PartName="/ppt/slides/slide56.xml" ContentType="application/vnd.openxmlformats-officedocument.presentationml.slide+xml"/>
  <Override PartName="/ppt/slides/slide65.xml" ContentType="application/vnd.openxmlformats-officedocument.presentationml.slide+xml"/>
  <Override PartName="/ppt/slides/slide55.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64.xml" ContentType="application/vnd.openxmlformats-officedocument.presentationml.slide+xml"/>
  <Override PartName="/ppt/slides/slide66.xml" ContentType="application/vnd.openxmlformats-officedocument.presentationml.slide+xml"/>
  <Override PartName="/ppt/slides/slide62.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3.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61.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24.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slideLayouts/slideLayout6.xml" ContentType="application/vnd.openxmlformats-officedocument.presentationml.slideLayout+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36.xml" ContentType="application/vnd.openxmlformats-officedocument.presentationml.notesSlide+xml"/>
  <Override PartName="/ppt/notesSlides/notesSlide52.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51.xml" ContentType="application/vnd.openxmlformats-officedocument.presentationml.notesSlide+xml"/>
  <Override PartName="/ppt/notesSlides/notesSlide53.xml" ContentType="application/vnd.openxmlformats-officedocument.presentationml.notesSlide+xml"/>
  <Override PartName="/ppt/notesSlides/notesSlide37.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slideLayouts/slideLayout3.xml" ContentType="application/vnd.openxmlformats-officedocument.presentationml.slideLayout+xml"/>
  <Override PartName="/ppt/notesSlides/notesSlide38.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43.xml" ContentType="application/vnd.openxmlformats-officedocument.presentationml.notesSlide+xml"/>
  <Override PartName="/ppt/notesSlides/notesSlide45.xml" ContentType="application/vnd.openxmlformats-officedocument.presentationml.notesSlide+xml"/>
  <Override PartName="/ppt/notesSlides/notesSlide50.xml" ContentType="application/vnd.openxmlformats-officedocument.presentationml.notesSlide+xml"/>
  <Override PartName="/ppt/notesSlides/notesSlide44.xml" ContentType="application/vnd.openxmlformats-officedocument.presentationml.notesSlide+xml"/>
  <Override PartName="/ppt/notesSlides/notesSlide49.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8.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57" r:id="rId2"/>
    <p:sldId id="320" r:id="rId3"/>
    <p:sldId id="258" r:id="rId4"/>
    <p:sldId id="293" r:id="rId5"/>
    <p:sldId id="261" r:id="rId6"/>
    <p:sldId id="262" r:id="rId7"/>
    <p:sldId id="266" r:id="rId8"/>
    <p:sldId id="267" r:id="rId9"/>
    <p:sldId id="268" r:id="rId10"/>
    <p:sldId id="269" r:id="rId11"/>
    <p:sldId id="270" r:id="rId12"/>
    <p:sldId id="271" r:id="rId13"/>
    <p:sldId id="279" r:id="rId14"/>
    <p:sldId id="319" r:id="rId15"/>
    <p:sldId id="296" r:id="rId16"/>
    <p:sldId id="280" r:id="rId17"/>
    <p:sldId id="283" r:id="rId18"/>
    <p:sldId id="284" r:id="rId19"/>
    <p:sldId id="327" r:id="rId20"/>
    <p:sldId id="285" r:id="rId21"/>
    <p:sldId id="287" r:id="rId22"/>
    <p:sldId id="290" r:id="rId23"/>
    <p:sldId id="291" r:id="rId24"/>
    <p:sldId id="299" r:id="rId25"/>
    <p:sldId id="300" r:id="rId26"/>
    <p:sldId id="302" r:id="rId27"/>
    <p:sldId id="303" r:id="rId28"/>
    <p:sldId id="305" r:id="rId29"/>
    <p:sldId id="306" r:id="rId30"/>
    <p:sldId id="331" r:id="rId31"/>
    <p:sldId id="332" r:id="rId32"/>
    <p:sldId id="333" r:id="rId33"/>
    <p:sldId id="334" r:id="rId34"/>
    <p:sldId id="286" r:id="rId35"/>
    <p:sldId id="324" r:id="rId36"/>
    <p:sldId id="295" r:id="rId37"/>
    <p:sldId id="281" r:id="rId38"/>
    <p:sldId id="322" r:id="rId39"/>
    <p:sldId id="315" r:id="rId40"/>
    <p:sldId id="272" r:id="rId41"/>
    <p:sldId id="337" r:id="rId42"/>
    <p:sldId id="273" r:id="rId43"/>
    <p:sldId id="274" r:id="rId44"/>
    <p:sldId id="275" r:id="rId45"/>
    <p:sldId id="276" r:id="rId46"/>
    <p:sldId id="325" r:id="rId47"/>
    <p:sldId id="336" r:id="rId48"/>
    <p:sldId id="278" r:id="rId49"/>
    <p:sldId id="335" r:id="rId50"/>
    <p:sldId id="308" r:id="rId51"/>
    <p:sldId id="309" r:id="rId52"/>
    <p:sldId id="317" r:id="rId53"/>
    <p:sldId id="351" r:id="rId54"/>
    <p:sldId id="341" r:id="rId55"/>
    <p:sldId id="346" r:id="rId56"/>
    <p:sldId id="339" r:id="rId57"/>
    <p:sldId id="347" r:id="rId58"/>
    <p:sldId id="348" r:id="rId59"/>
    <p:sldId id="342" r:id="rId60"/>
    <p:sldId id="343" r:id="rId61"/>
    <p:sldId id="349" r:id="rId62"/>
    <p:sldId id="344" r:id="rId63"/>
    <p:sldId id="350" r:id="rId64"/>
    <p:sldId id="352" r:id="rId65"/>
    <p:sldId id="318" r:id="rId66"/>
    <p:sldId id="345" r:id="rId6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es, Silvia (STFC,RAL,FIN)" initials="FS(" lastIdx="1" clrIdx="0">
    <p:extLst/>
  </p:cmAuthor>
  <p:cmAuthor id="2" name="Fairburn, Victoria (STFC,RAL,FIN)" initials="FV("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5" autoAdjust="0"/>
    <p:restoredTop sz="60000" autoAdjust="0"/>
  </p:normalViewPr>
  <p:slideViewPr>
    <p:cSldViewPr>
      <p:cViewPr varScale="1">
        <p:scale>
          <a:sx n="66" d="100"/>
          <a:sy n="66" d="100"/>
        </p:scale>
        <p:origin x="22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628"/>
    </p:cViewPr>
  </p:sorterViewPr>
  <p:notesViewPr>
    <p:cSldViewPr>
      <p:cViewPr varScale="1">
        <p:scale>
          <a:sx n="47" d="100"/>
          <a:sy n="47" d="100"/>
        </p:scale>
        <p:origin x="2784" y="5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77"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75"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A1F93E61-F436-4A27-A9B8-A14A94F7808D}" type="datetimeFigureOut">
              <a:rPr lang="en-GB" smtClean="0"/>
              <a:t>14/09/2018</a:t>
            </a:fld>
            <a:endParaRPr lang="en-GB"/>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8C95514B-5AC8-4A69-9DE7-F1936BA3B8E0}" type="slidenum">
              <a:rPr lang="en-GB" smtClean="0"/>
              <a:t>‹#›</a:t>
            </a:fld>
            <a:endParaRPr lang="en-GB"/>
          </a:p>
        </p:txBody>
      </p:sp>
    </p:spTree>
    <p:extLst>
      <p:ext uri="{BB962C8B-B14F-4D97-AF65-F5344CB8AC3E}">
        <p14:creationId xmlns:p14="http://schemas.microsoft.com/office/powerpoint/2010/main" val="3996922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66545EB-8893-4173-A88D-DAE586EC010E}" type="datetimeFigureOut">
              <a:rPr lang="en-GB" smtClean="0"/>
              <a:t>14/09/2018</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E20F367-6786-4616-B6C9-262E024977FE}" type="slidenum">
              <a:rPr lang="en-GB" smtClean="0"/>
              <a:t>‹#›</a:t>
            </a:fld>
            <a:endParaRPr lang="en-GB" dirty="0"/>
          </a:p>
        </p:txBody>
      </p:sp>
    </p:spTree>
    <p:extLst>
      <p:ext uri="{BB962C8B-B14F-4D97-AF65-F5344CB8AC3E}">
        <p14:creationId xmlns:p14="http://schemas.microsoft.com/office/powerpoint/2010/main" val="3466076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1</a:t>
            </a:fld>
            <a:endParaRPr lang="en-GB" dirty="0"/>
          </a:p>
        </p:txBody>
      </p:sp>
    </p:spTree>
    <p:extLst>
      <p:ext uri="{BB962C8B-B14F-4D97-AF65-F5344CB8AC3E}">
        <p14:creationId xmlns:p14="http://schemas.microsoft.com/office/powerpoint/2010/main" val="2483759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The </a:t>
            </a:r>
            <a:r>
              <a:rPr lang="en-GB" sz="1000" dirty="0" smtClean="0"/>
              <a:t>key is that every asset should have its own </a:t>
            </a:r>
            <a:r>
              <a:rPr lang="en-GB" sz="1000" dirty="0" smtClean="0"/>
              <a:t>task.</a:t>
            </a:r>
            <a:endParaRPr lang="en-GB"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smtClean="0"/>
          </a:p>
        </p:txBody>
      </p:sp>
      <p:sp>
        <p:nvSpPr>
          <p:cNvPr id="4" name="Slide Number Placeholder 3"/>
          <p:cNvSpPr>
            <a:spLocks noGrp="1"/>
          </p:cNvSpPr>
          <p:nvPr>
            <p:ph type="sldNum" sz="quarter" idx="10"/>
          </p:nvPr>
        </p:nvSpPr>
        <p:spPr/>
        <p:txBody>
          <a:bodyPr/>
          <a:lstStyle/>
          <a:p>
            <a:fld id="{DE20F367-6786-4616-B6C9-262E024977FE}" type="slidenum">
              <a:rPr lang="en-GB" smtClean="0"/>
              <a:t>10</a:t>
            </a:fld>
            <a:endParaRPr lang="en-GB" dirty="0"/>
          </a:p>
        </p:txBody>
      </p:sp>
    </p:spTree>
    <p:extLst>
      <p:ext uri="{BB962C8B-B14F-4D97-AF65-F5344CB8AC3E}">
        <p14:creationId xmlns:p14="http://schemas.microsoft.com/office/powerpoint/2010/main" val="3817256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800" dirty="0" smtClean="0"/>
          </a:p>
        </p:txBody>
      </p:sp>
      <p:sp>
        <p:nvSpPr>
          <p:cNvPr id="4" name="Slide Number Placeholder 3"/>
          <p:cNvSpPr>
            <a:spLocks noGrp="1"/>
          </p:cNvSpPr>
          <p:nvPr>
            <p:ph type="sldNum" sz="quarter" idx="10"/>
          </p:nvPr>
        </p:nvSpPr>
        <p:spPr/>
        <p:txBody>
          <a:bodyPr/>
          <a:lstStyle/>
          <a:p>
            <a:fld id="{DE20F367-6786-4616-B6C9-262E024977FE}" type="slidenum">
              <a:rPr lang="en-GB" smtClean="0"/>
              <a:t>11</a:t>
            </a:fld>
            <a:endParaRPr lang="en-GB" dirty="0"/>
          </a:p>
        </p:txBody>
      </p:sp>
    </p:spTree>
    <p:extLst>
      <p:ext uri="{BB962C8B-B14F-4D97-AF65-F5344CB8AC3E}">
        <p14:creationId xmlns:p14="http://schemas.microsoft.com/office/powerpoint/2010/main" val="3232680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000" kern="0"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DE20F367-6786-4616-B6C9-262E024977FE}" type="slidenum">
              <a:rPr lang="en-GB" smtClean="0"/>
              <a:t>12</a:t>
            </a:fld>
            <a:endParaRPr lang="en-GB" dirty="0"/>
          </a:p>
        </p:txBody>
      </p:sp>
    </p:spTree>
    <p:extLst>
      <p:ext uri="{BB962C8B-B14F-4D97-AF65-F5344CB8AC3E}">
        <p14:creationId xmlns:p14="http://schemas.microsoft.com/office/powerpoint/2010/main" val="2520361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a:t>
            </a:r>
            <a:r>
              <a:rPr lang="en-GB" dirty="0" smtClean="0"/>
              <a:t>capital is spent on assets that will be owned by other organisations.</a:t>
            </a:r>
            <a:r>
              <a:rPr lang="en-GB" baseline="0" dirty="0" smtClean="0"/>
              <a:t> </a:t>
            </a:r>
            <a:r>
              <a:rPr lang="en-GB" baseline="0" dirty="0" smtClean="0"/>
              <a:t>These should be coded to 1004.</a:t>
            </a: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smtClean="0"/>
          </a:p>
          <a:p>
            <a:endParaRPr lang="en-GB" dirty="0" smtClean="0"/>
          </a:p>
          <a:p>
            <a:r>
              <a:rPr lang="en-GB" dirty="0" smtClean="0"/>
              <a:t> </a:t>
            </a:r>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13</a:t>
            </a:fld>
            <a:endParaRPr lang="en-GB" dirty="0"/>
          </a:p>
        </p:txBody>
      </p:sp>
    </p:spTree>
    <p:extLst>
      <p:ext uri="{BB962C8B-B14F-4D97-AF65-F5344CB8AC3E}">
        <p14:creationId xmlns:p14="http://schemas.microsoft.com/office/powerpoint/2010/main" val="2976542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E20F367-6786-4616-B6C9-262E024977FE}" type="slidenum">
              <a:rPr lang="en-GB" smtClean="0"/>
              <a:t>14</a:t>
            </a:fld>
            <a:endParaRPr lang="en-GB" dirty="0"/>
          </a:p>
        </p:txBody>
      </p:sp>
    </p:spTree>
    <p:extLst>
      <p:ext uri="{BB962C8B-B14F-4D97-AF65-F5344CB8AC3E}">
        <p14:creationId xmlns:p14="http://schemas.microsoft.com/office/powerpoint/2010/main" val="1508208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100" dirty="0"/>
          </a:p>
        </p:txBody>
      </p:sp>
      <p:sp>
        <p:nvSpPr>
          <p:cNvPr id="4" name="Slide Number Placeholder 3"/>
          <p:cNvSpPr>
            <a:spLocks noGrp="1"/>
          </p:cNvSpPr>
          <p:nvPr>
            <p:ph type="sldNum" sz="quarter" idx="10"/>
          </p:nvPr>
        </p:nvSpPr>
        <p:spPr/>
        <p:txBody>
          <a:bodyPr/>
          <a:lstStyle/>
          <a:p>
            <a:fld id="{DE20F367-6786-4616-B6C9-262E024977FE}" type="slidenum">
              <a:rPr lang="en-GB" smtClean="0"/>
              <a:t>15</a:t>
            </a:fld>
            <a:endParaRPr lang="en-GB" dirty="0"/>
          </a:p>
        </p:txBody>
      </p:sp>
    </p:spTree>
    <p:extLst>
      <p:ext uri="{BB962C8B-B14F-4D97-AF65-F5344CB8AC3E}">
        <p14:creationId xmlns:p14="http://schemas.microsoft.com/office/powerpoint/2010/main" val="2549204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16</a:t>
            </a:fld>
            <a:endParaRPr lang="en-GB" dirty="0"/>
          </a:p>
        </p:txBody>
      </p:sp>
    </p:spTree>
    <p:extLst>
      <p:ext uri="{BB962C8B-B14F-4D97-AF65-F5344CB8AC3E}">
        <p14:creationId xmlns:p14="http://schemas.microsoft.com/office/powerpoint/2010/main" val="2872242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E20F367-6786-4616-B6C9-262E024977FE}" type="slidenum">
              <a:rPr lang="en-GB" smtClean="0"/>
              <a:t>17</a:t>
            </a:fld>
            <a:endParaRPr lang="en-GB" dirty="0"/>
          </a:p>
        </p:txBody>
      </p:sp>
    </p:spTree>
    <p:extLst>
      <p:ext uri="{BB962C8B-B14F-4D97-AF65-F5344CB8AC3E}">
        <p14:creationId xmlns:p14="http://schemas.microsoft.com/office/powerpoint/2010/main" val="54278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20F367-6786-4616-B6C9-262E024977FE}" type="slidenum">
              <a:rPr lang="en-GB" smtClean="0"/>
              <a:t>18</a:t>
            </a:fld>
            <a:endParaRPr lang="en-GB" dirty="0"/>
          </a:p>
        </p:txBody>
      </p:sp>
    </p:spTree>
    <p:extLst>
      <p:ext uri="{BB962C8B-B14F-4D97-AF65-F5344CB8AC3E}">
        <p14:creationId xmlns:p14="http://schemas.microsoft.com/office/powerpoint/2010/main" val="2227438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DE20F367-6786-4616-B6C9-262E024977FE}" type="slidenum">
              <a:rPr lang="en-GB" smtClean="0"/>
              <a:t>19</a:t>
            </a:fld>
            <a:endParaRPr lang="en-GB" dirty="0"/>
          </a:p>
        </p:txBody>
      </p:sp>
    </p:spTree>
    <p:extLst>
      <p:ext uri="{BB962C8B-B14F-4D97-AF65-F5344CB8AC3E}">
        <p14:creationId xmlns:p14="http://schemas.microsoft.com/office/powerpoint/2010/main" val="262907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DE20F367-6786-4616-B6C9-262E024977FE}" type="slidenum">
              <a:rPr lang="en-GB" smtClean="0"/>
              <a:t>2</a:t>
            </a:fld>
            <a:endParaRPr lang="en-GB" dirty="0"/>
          </a:p>
        </p:txBody>
      </p:sp>
    </p:spTree>
    <p:extLst>
      <p:ext uri="{BB962C8B-B14F-4D97-AF65-F5344CB8AC3E}">
        <p14:creationId xmlns:p14="http://schemas.microsoft.com/office/powerpoint/2010/main" val="258727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p:txBody>
      </p:sp>
      <p:sp>
        <p:nvSpPr>
          <p:cNvPr id="4" name="Slide Number Placeholder 3"/>
          <p:cNvSpPr>
            <a:spLocks noGrp="1"/>
          </p:cNvSpPr>
          <p:nvPr>
            <p:ph type="sldNum" sz="quarter" idx="10"/>
          </p:nvPr>
        </p:nvSpPr>
        <p:spPr/>
        <p:txBody>
          <a:bodyPr/>
          <a:lstStyle/>
          <a:p>
            <a:fld id="{DE20F367-6786-4616-B6C9-262E024977FE}" type="slidenum">
              <a:rPr lang="en-GB" smtClean="0"/>
              <a:t>20</a:t>
            </a:fld>
            <a:endParaRPr lang="en-GB" dirty="0"/>
          </a:p>
        </p:txBody>
      </p:sp>
    </p:spTree>
    <p:extLst>
      <p:ext uri="{BB962C8B-B14F-4D97-AF65-F5344CB8AC3E}">
        <p14:creationId xmlns:p14="http://schemas.microsoft.com/office/powerpoint/2010/main" val="3312706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aseline="0" dirty="0" smtClean="0"/>
          </a:p>
        </p:txBody>
      </p:sp>
      <p:sp>
        <p:nvSpPr>
          <p:cNvPr id="4" name="Slide Number Placeholder 3"/>
          <p:cNvSpPr>
            <a:spLocks noGrp="1"/>
          </p:cNvSpPr>
          <p:nvPr>
            <p:ph type="sldNum" sz="quarter" idx="10"/>
          </p:nvPr>
        </p:nvSpPr>
        <p:spPr/>
        <p:txBody>
          <a:bodyPr/>
          <a:lstStyle/>
          <a:p>
            <a:fld id="{DE20F367-6786-4616-B6C9-262E024977FE}" type="slidenum">
              <a:rPr lang="en-GB" smtClean="0"/>
              <a:t>21</a:t>
            </a:fld>
            <a:endParaRPr lang="en-GB" dirty="0"/>
          </a:p>
        </p:txBody>
      </p:sp>
    </p:spTree>
    <p:extLst>
      <p:ext uri="{BB962C8B-B14F-4D97-AF65-F5344CB8AC3E}">
        <p14:creationId xmlns:p14="http://schemas.microsoft.com/office/powerpoint/2010/main" val="1403917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endParaRPr lang="en-US" altLang="en-US" dirty="0" smtClean="0">
              <a:solidFill>
                <a:srgbClr val="000000"/>
              </a:solidFill>
            </a:endParaRPr>
          </a:p>
        </p:txBody>
      </p:sp>
      <p:sp>
        <p:nvSpPr>
          <p:cNvPr id="4" name="Slide Number Placeholder 3"/>
          <p:cNvSpPr>
            <a:spLocks noGrp="1"/>
          </p:cNvSpPr>
          <p:nvPr>
            <p:ph type="sldNum" sz="quarter" idx="10"/>
          </p:nvPr>
        </p:nvSpPr>
        <p:spPr/>
        <p:txBody>
          <a:bodyPr/>
          <a:lstStyle/>
          <a:p>
            <a:fld id="{DE20F367-6786-4616-B6C9-262E024977FE}" type="slidenum">
              <a:rPr lang="en-GB" smtClean="0"/>
              <a:t>22</a:t>
            </a:fld>
            <a:endParaRPr lang="en-GB" dirty="0"/>
          </a:p>
        </p:txBody>
      </p:sp>
    </p:spTree>
    <p:extLst>
      <p:ext uri="{BB962C8B-B14F-4D97-AF65-F5344CB8AC3E}">
        <p14:creationId xmlns:p14="http://schemas.microsoft.com/office/powerpoint/2010/main" val="1365629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Each Task represents an Asset.</a:t>
            </a:r>
            <a:endParaRPr lang="en-GB"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Set up a CIP early in the project to transfer the costs.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rPr>
              <a:t>DIS </a:t>
            </a:r>
            <a:r>
              <a:rPr lang="en-GB" sz="1000" dirty="0" smtClean="0">
                <a:latin typeface="Arial" panose="020B0604020202020204" pitchFamily="34" charset="0"/>
              </a:rPr>
              <a:t>is when something is ready and available for use. Not when it I actually </a:t>
            </a:r>
            <a:r>
              <a:rPr lang="en-GB" sz="1000" dirty="0" smtClean="0">
                <a:latin typeface="Arial" panose="020B0604020202020204" pitchFamily="34" charset="0"/>
              </a:rPr>
              <a:t>used.</a:t>
            </a:r>
            <a:endParaRPr lang="en-GB"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solidFill>
                  <a:srgbClr val="000000"/>
                </a:solidFill>
                <a:latin typeface="Lucida Grande"/>
              </a:rPr>
              <a:t>If </a:t>
            </a:r>
            <a:r>
              <a:rPr lang="en-GB" sz="1000" baseline="0" dirty="0" smtClean="0">
                <a:solidFill>
                  <a:srgbClr val="000000"/>
                </a:solidFill>
                <a:latin typeface="Lucida Grande"/>
              </a:rPr>
              <a:t>later on down the line you are given additional capital funding we can always set up a new set of asset tasks.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solidFill>
                  <a:srgbClr val="000000"/>
                </a:solidFill>
                <a:latin typeface="Lucida Grande"/>
              </a:rPr>
              <a:t>Please split large items into different components, especially where they have a different asset category and life</a:t>
            </a:r>
            <a:r>
              <a:rPr lang="en-GB" sz="1000" baseline="0" dirty="0" smtClean="0">
                <a:solidFill>
                  <a:srgbClr val="000000"/>
                </a:solidFill>
                <a:latin typeface="Lucida Grande"/>
              </a:rPr>
              <a:t>.</a:t>
            </a:r>
            <a:endParaRPr lang="en-GB" sz="1000" baseline="0" dirty="0" smtClean="0">
              <a:solidFill>
                <a:srgbClr val="000000"/>
              </a:solidFill>
              <a:latin typeface="Lucida Grande"/>
            </a:endParaRPr>
          </a:p>
        </p:txBody>
      </p:sp>
      <p:sp>
        <p:nvSpPr>
          <p:cNvPr id="4" name="Slide Number Placeholder 3"/>
          <p:cNvSpPr>
            <a:spLocks noGrp="1"/>
          </p:cNvSpPr>
          <p:nvPr>
            <p:ph type="sldNum" sz="quarter" idx="10"/>
          </p:nvPr>
        </p:nvSpPr>
        <p:spPr/>
        <p:txBody>
          <a:bodyPr/>
          <a:lstStyle/>
          <a:p>
            <a:fld id="{DE20F367-6786-4616-B6C9-262E024977FE}" type="slidenum">
              <a:rPr lang="en-GB" smtClean="0"/>
              <a:t>23</a:t>
            </a:fld>
            <a:endParaRPr lang="en-GB" dirty="0"/>
          </a:p>
        </p:txBody>
      </p:sp>
    </p:spTree>
    <p:extLst>
      <p:ext uri="{BB962C8B-B14F-4D97-AF65-F5344CB8AC3E}">
        <p14:creationId xmlns:p14="http://schemas.microsoft.com/office/powerpoint/2010/main" val="203796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24</a:t>
            </a:fld>
            <a:endParaRPr lang="en-GB" dirty="0"/>
          </a:p>
        </p:txBody>
      </p:sp>
    </p:spTree>
    <p:extLst>
      <p:ext uri="{BB962C8B-B14F-4D97-AF65-F5344CB8AC3E}">
        <p14:creationId xmlns:p14="http://schemas.microsoft.com/office/powerpoint/2010/main" val="973279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smtClean="0">
              <a:solidFill>
                <a:srgbClr val="000000"/>
              </a:solidFill>
            </a:endParaRPr>
          </a:p>
        </p:txBody>
      </p:sp>
      <p:sp>
        <p:nvSpPr>
          <p:cNvPr id="4" name="Slide Number Placeholder 3"/>
          <p:cNvSpPr>
            <a:spLocks noGrp="1"/>
          </p:cNvSpPr>
          <p:nvPr>
            <p:ph type="sldNum" sz="quarter" idx="10"/>
          </p:nvPr>
        </p:nvSpPr>
        <p:spPr/>
        <p:txBody>
          <a:bodyPr/>
          <a:lstStyle/>
          <a:p>
            <a:fld id="{DE20F367-6786-4616-B6C9-262E024977FE}" type="slidenum">
              <a:rPr lang="en-GB" smtClean="0"/>
              <a:t>25</a:t>
            </a:fld>
            <a:endParaRPr lang="en-GB" dirty="0"/>
          </a:p>
        </p:txBody>
      </p:sp>
    </p:spTree>
    <p:extLst>
      <p:ext uri="{BB962C8B-B14F-4D97-AF65-F5344CB8AC3E}">
        <p14:creationId xmlns:p14="http://schemas.microsoft.com/office/powerpoint/2010/main" val="3130817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26</a:t>
            </a:fld>
            <a:endParaRPr lang="en-GB" dirty="0"/>
          </a:p>
        </p:txBody>
      </p:sp>
    </p:spTree>
    <p:extLst>
      <p:ext uri="{BB962C8B-B14F-4D97-AF65-F5344CB8AC3E}">
        <p14:creationId xmlns:p14="http://schemas.microsoft.com/office/powerpoint/2010/main" val="1875961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aseline="0" dirty="0" smtClean="0"/>
          </a:p>
        </p:txBody>
      </p:sp>
      <p:sp>
        <p:nvSpPr>
          <p:cNvPr id="4" name="Slide Number Placeholder 3"/>
          <p:cNvSpPr>
            <a:spLocks noGrp="1"/>
          </p:cNvSpPr>
          <p:nvPr>
            <p:ph type="sldNum" sz="quarter" idx="10"/>
          </p:nvPr>
        </p:nvSpPr>
        <p:spPr/>
        <p:txBody>
          <a:bodyPr/>
          <a:lstStyle/>
          <a:p>
            <a:fld id="{DE20F367-6786-4616-B6C9-262E024977FE}" type="slidenum">
              <a:rPr lang="en-GB" smtClean="0"/>
              <a:t>27</a:t>
            </a:fld>
            <a:endParaRPr lang="en-GB" dirty="0"/>
          </a:p>
        </p:txBody>
      </p:sp>
    </p:spTree>
    <p:extLst>
      <p:ext uri="{BB962C8B-B14F-4D97-AF65-F5344CB8AC3E}">
        <p14:creationId xmlns:p14="http://schemas.microsoft.com/office/powerpoint/2010/main" val="2696153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smtClean="0"/>
          </a:p>
        </p:txBody>
      </p:sp>
      <p:sp>
        <p:nvSpPr>
          <p:cNvPr id="4" name="Slide Number Placeholder 3"/>
          <p:cNvSpPr>
            <a:spLocks noGrp="1"/>
          </p:cNvSpPr>
          <p:nvPr>
            <p:ph type="sldNum" sz="quarter" idx="10"/>
          </p:nvPr>
        </p:nvSpPr>
        <p:spPr/>
        <p:txBody>
          <a:bodyPr/>
          <a:lstStyle/>
          <a:p>
            <a:fld id="{DE20F367-6786-4616-B6C9-262E024977FE}" type="slidenum">
              <a:rPr lang="en-GB" smtClean="0"/>
              <a:t>28</a:t>
            </a:fld>
            <a:endParaRPr lang="en-GB" dirty="0"/>
          </a:p>
        </p:txBody>
      </p:sp>
    </p:spTree>
    <p:extLst>
      <p:ext uri="{BB962C8B-B14F-4D97-AF65-F5344CB8AC3E}">
        <p14:creationId xmlns:p14="http://schemas.microsoft.com/office/powerpoint/2010/main" val="3297600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fld id="{DE20F367-6786-4616-B6C9-262E024977FE}" type="slidenum">
              <a:rPr lang="en-GB" smtClean="0"/>
              <a:t>29</a:t>
            </a:fld>
            <a:endParaRPr lang="en-GB" dirty="0"/>
          </a:p>
        </p:txBody>
      </p:sp>
    </p:spTree>
    <p:extLst>
      <p:ext uri="{BB962C8B-B14F-4D97-AF65-F5344CB8AC3E}">
        <p14:creationId xmlns:p14="http://schemas.microsoft.com/office/powerpoint/2010/main" val="1335867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3</a:t>
            </a:fld>
            <a:endParaRPr lang="en-GB" dirty="0"/>
          </a:p>
        </p:txBody>
      </p:sp>
    </p:spTree>
    <p:extLst>
      <p:ext uri="{BB962C8B-B14F-4D97-AF65-F5344CB8AC3E}">
        <p14:creationId xmlns:p14="http://schemas.microsoft.com/office/powerpoint/2010/main" val="2699737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sz="1100" dirty="0" smtClean="0"/>
          </a:p>
        </p:txBody>
      </p:sp>
      <p:sp>
        <p:nvSpPr>
          <p:cNvPr id="4" name="Slide Number Placeholder 3"/>
          <p:cNvSpPr>
            <a:spLocks noGrp="1"/>
          </p:cNvSpPr>
          <p:nvPr>
            <p:ph type="sldNum" sz="quarter" idx="10"/>
          </p:nvPr>
        </p:nvSpPr>
        <p:spPr/>
        <p:txBody>
          <a:bodyPr/>
          <a:lstStyle/>
          <a:p>
            <a:fld id="{DE20F367-6786-4616-B6C9-262E024977FE}" type="slidenum">
              <a:rPr lang="en-GB" smtClean="0"/>
              <a:t>30</a:t>
            </a:fld>
            <a:endParaRPr lang="en-GB" dirty="0"/>
          </a:p>
        </p:txBody>
      </p:sp>
    </p:spTree>
    <p:extLst>
      <p:ext uri="{BB962C8B-B14F-4D97-AF65-F5344CB8AC3E}">
        <p14:creationId xmlns:p14="http://schemas.microsoft.com/office/powerpoint/2010/main" val="19837206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sz="1200" dirty="0" smtClean="0"/>
          </a:p>
        </p:txBody>
      </p:sp>
      <p:sp>
        <p:nvSpPr>
          <p:cNvPr id="4" name="Slide Number Placeholder 3"/>
          <p:cNvSpPr>
            <a:spLocks noGrp="1"/>
          </p:cNvSpPr>
          <p:nvPr>
            <p:ph type="sldNum" sz="quarter" idx="10"/>
          </p:nvPr>
        </p:nvSpPr>
        <p:spPr/>
        <p:txBody>
          <a:bodyPr/>
          <a:lstStyle/>
          <a:p>
            <a:fld id="{DE20F367-6786-4616-B6C9-262E024977FE}" type="slidenum">
              <a:rPr lang="en-GB" smtClean="0"/>
              <a:t>31</a:t>
            </a:fld>
            <a:endParaRPr lang="en-GB" dirty="0"/>
          </a:p>
        </p:txBody>
      </p:sp>
    </p:spTree>
    <p:extLst>
      <p:ext uri="{BB962C8B-B14F-4D97-AF65-F5344CB8AC3E}">
        <p14:creationId xmlns:p14="http://schemas.microsoft.com/office/powerpoint/2010/main" val="6701090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fld id="{DE20F367-6786-4616-B6C9-262E024977FE}" type="slidenum">
              <a:rPr lang="en-GB" smtClean="0"/>
              <a:t>32</a:t>
            </a:fld>
            <a:endParaRPr lang="en-GB" dirty="0"/>
          </a:p>
        </p:txBody>
      </p:sp>
    </p:spTree>
    <p:extLst>
      <p:ext uri="{BB962C8B-B14F-4D97-AF65-F5344CB8AC3E}">
        <p14:creationId xmlns:p14="http://schemas.microsoft.com/office/powerpoint/2010/main" val="1498520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fld id="{DE20F367-6786-4616-B6C9-262E024977FE}" type="slidenum">
              <a:rPr lang="en-GB" smtClean="0"/>
              <a:t>33</a:t>
            </a:fld>
            <a:endParaRPr lang="en-GB" dirty="0"/>
          </a:p>
        </p:txBody>
      </p:sp>
    </p:spTree>
    <p:extLst>
      <p:ext uri="{BB962C8B-B14F-4D97-AF65-F5344CB8AC3E}">
        <p14:creationId xmlns:p14="http://schemas.microsoft.com/office/powerpoint/2010/main" val="861885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smtClean="0"/>
          </a:p>
        </p:txBody>
      </p:sp>
      <p:sp>
        <p:nvSpPr>
          <p:cNvPr id="4" name="Slide Number Placeholder 3"/>
          <p:cNvSpPr>
            <a:spLocks noGrp="1"/>
          </p:cNvSpPr>
          <p:nvPr>
            <p:ph type="sldNum" sz="quarter" idx="10"/>
          </p:nvPr>
        </p:nvSpPr>
        <p:spPr/>
        <p:txBody>
          <a:bodyPr/>
          <a:lstStyle/>
          <a:p>
            <a:fld id="{DE20F367-6786-4616-B6C9-262E024977FE}" type="slidenum">
              <a:rPr lang="en-GB" smtClean="0"/>
              <a:t>34</a:t>
            </a:fld>
            <a:endParaRPr lang="en-GB" dirty="0"/>
          </a:p>
        </p:txBody>
      </p:sp>
    </p:spTree>
    <p:extLst>
      <p:ext uri="{BB962C8B-B14F-4D97-AF65-F5344CB8AC3E}">
        <p14:creationId xmlns:p14="http://schemas.microsoft.com/office/powerpoint/2010/main" val="1595589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35</a:t>
            </a:fld>
            <a:endParaRPr lang="en-GB" dirty="0"/>
          </a:p>
        </p:txBody>
      </p:sp>
    </p:spTree>
    <p:extLst>
      <p:ext uri="{BB962C8B-B14F-4D97-AF65-F5344CB8AC3E}">
        <p14:creationId xmlns:p14="http://schemas.microsoft.com/office/powerpoint/2010/main" val="9149553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fld id="{DE20F367-6786-4616-B6C9-262E024977FE}" type="slidenum">
              <a:rPr lang="en-GB" smtClean="0"/>
              <a:t>36</a:t>
            </a:fld>
            <a:endParaRPr lang="en-GB" dirty="0"/>
          </a:p>
        </p:txBody>
      </p:sp>
    </p:spTree>
    <p:extLst>
      <p:ext uri="{BB962C8B-B14F-4D97-AF65-F5344CB8AC3E}">
        <p14:creationId xmlns:p14="http://schemas.microsoft.com/office/powerpoint/2010/main" val="38983604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37</a:t>
            </a:fld>
            <a:endParaRPr lang="en-GB" dirty="0"/>
          </a:p>
        </p:txBody>
      </p:sp>
    </p:spTree>
    <p:extLst>
      <p:ext uri="{BB962C8B-B14F-4D97-AF65-F5344CB8AC3E}">
        <p14:creationId xmlns:p14="http://schemas.microsoft.com/office/powerpoint/2010/main" val="10811654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38</a:t>
            </a:fld>
            <a:endParaRPr lang="en-GB" dirty="0"/>
          </a:p>
        </p:txBody>
      </p:sp>
    </p:spTree>
    <p:extLst>
      <p:ext uri="{BB962C8B-B14F-4D97-AF65-F5344CB8AC3E}">
        <p14:creationId xmlns:p14="http://schemas.microsoft.com/office/powerpoint/2010/main" val="31283701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fld id="{DE20F367-6786-4616-B6C9-262E024977FE}" type="slidenum">
              <a:rPr lang="en-GB" smtClean="0"/>
              <a:t>39</a:t>
            </a:fld>
            <a:endParaRPr lang="en-GB" dirty="0"/>
          </a:p>
        </p:txBody>
      </p:sp>
    </p:spTree>
    <p:extLst>
      <p:ext uri="{BB962C8B-B14F-4D97-AF65-F5344CB8AC3E}">
        <p14:creationId xmlns:p14="http://schemas.microsoft.com/office/powerpoint/2010/main" val="1298332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800" dirty="0" smtClean="0">
              <a:solidFill>
                <a:srgbClr val="000000"/>
              </a:solidFill>
            </a:endParaRPr>
          </a:p>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4</a:t>
            </a:fld>
            <a:endParaRPr lang="en-GB" dirty="0"/>
          </a:p>
        </p:txBody>
      </p:sp>
    </p:spTree>
    <p:extLst>
      <p:ext uri="{BB962C8B-B14F-4D97-AF65-F5344CB8AC3E}">
        <p14:creationId xmlns:p14="http://schemas.microsoft.com/office/powerpoint/2010/main" val="9747403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40</a:t>
            </a:fld>
            <a:endParaRPr lang="en-GB" dirty="0"/>
          </a:p>
        </p:txBody>
      </p:sp>
    </p:spTree>
    <p:extLst>
      <p:ext uri="{BB962C8B-B14F-4D97-AF65-F5344CB8AC3E}">
        <p14:creationId xmlns:p14="http://schemas.microsoft.com/office/powerpoint/2010/main" val="37117515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41</a:t>
            </a:fld>
            <a:endParaRPr lang="en-GB" dirty="0"/>
          </a:p>
        </p:txBody>
      </p:sp>
    </p:spTree>
    <p:extLst>
      <p:ext uri="{BB962C8B-B14F-4D97-AF65-F5344CB8AC3E}">
        <p14:creationId xmlns:p14="http://schemas.microsoft.com/office/powerpoint/2010/main" val="399033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42</a:t>
            </a:fld>
            <a:endParaRPr lang="en-GB" dirty="0"/>
          </a:p>
        </p:txBody>
      </p:sp>
    </p:spTree>
    <p:extLst>
      <p:ext uri="{BB962C8B-B14F-4D97-AF65-F5344CB8AC3E}">
        <p14:creationId xmlns:p14="http://schemas.microsoft.com/office/powerpoint/2010/main" val="3817051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smtClean="0"/>
          </a:p>
        </p:txBody>
      </p:sp>
      <p:sp>
        <p:nvSpPr>
          <p:cNvPr id="4" name="Slide Number Placeholder 3"/>
          <p:cNvSpPr>
            <a:spLocks noGrp="1"/>
          </p:cNvSpPr>
          <p:nvPr>
            <p:ph type="sldNum" sz="quarter" idx="10"/>
          </p:nvPr>
        </p:nvSpPr>
        <p:spPr/>
        <p:txBody>
          <a:bodyPr/>
          <a:lstStyle/>
          <a:p>
            <a:fld id="{DE20F367-6786-4616-B6C9-262E024977FE}" type="slidenum">
              <a:rPr lang="en-GB" smtClean="0"/>
              <a:t>43</a:t>
            </a:fld>
            <a:endParaRPr lang="en-GB" dirty="0"/>
          </a:p>
        </p:txBody>
      </p:sp>
    </p:spTree>
    <p:extLst>
      <p:ext uri="{BB962C8B-B14F-4D97-AF65-F5344CB8AC3E}">
        <p14:creationId xmlns:p14="http://schemas.microsoft.com/office/powerpoint/2010/main" val="151284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44</a:t>
            </a:fld>
            <a:endParaRPr lang="en-GB" dirty="0"/>
          </a:p>
        </p:txBody>
      </p:sp>
    </p:spTree>
    <p:extLst>
      <p:ext uri="{BB962C8B-B14F-4D97-AF65-F5344CB8AC3E}">
        <p14:creationId xmlns:p14="http://schemas.microsoft.com/office/powerpoint/2010/main" val="35661651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45</a:t>
            </a:fld>
            <a:endParaRPr lang="en-GB" dirty="0"/>
          </a:p>
        </p:txBody>
      </p:sp>
    </p:spTree>
    <p:extLst>
      <p:ext uri="{BB962C8B-B14F-4D97-AF65-F5344CB8AC3E}">
        <p14:creationId xmlns:p14="http://schemas.microsoft.com/office/powerpoint/2010/main" val="36383461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46</a:t>
            </a:fld>
            <a:endParaRPr lang="en-GB" dirty="0"/>
          </a:p>
        </p:txBody>
      </p:sp>
    </p:spTree>
    <p:extLst>
      <p:ext uri="{BB962C8B-B14F-4D97-AF65-F5344CB8AC3E}">
        <p14:creationId xmlns:p14="http://schemas.microsoft.com/office/powerpoint/2010/main" val="14315448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47</a:t>
            </a:fld>
            <a:endParaRPr lang="en-GB" dirty="0"/>
          </a:p>
        </p:txBody>
      </p:sp>
    </p:spTree>
    <p:extLst>
      <p:ext uri="{BB962C8B-B14F-4D97-AF65-F5344CB8AC3E}">
        <p14:creationId xmlns:p14="http://schemas.microsoft.com/office/powerpoint/2010/main" val="17417209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48</a:t>
            </a:fld>
            <a:endParaRPr lang="en-GB" dirty="0"/>
          </a:p>
        </p:txBody>
      </p:sp>
    </p:spTree>
    <p:extLst>
      <p:ext uri="{BB962C8B-B14F-4D97-AF65-F5344CB8AC3E}">
        <p14:creationId xmlns:p14="http://schemas.microsoft.com/office/powerpoint/2010/main" val="557455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49</a:t>
            </a:fld>
            <a:endParaRPr lang="en-GB" dirty="0"/>
          </a:p>
        </p:txBody>
      </p:sp>
    </p:spTree>
    <p:extLst>
      <p:ext uri="{BB962C8B-B14F-4D97-AF65-F5344CB8AC3E}">
        <p14:creationId xmlns:p14="http://schemas.microsoft.com/office/powerpoint/2010/main" val="3725119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5</a:t>
            </a:fld>
            <a:endParaRPr lang="en-GB" dirty="0"/>
          </a:p>
        </p:txBody>
      </p:sp>
    </p:spTree>
    <p:extLst>
      <p:ext uri="{BB962C8B-B14F-4D97-AF65-F5344CB8AC3E}">
        <p14:creationId xmlns:p14="http://schemas.microsoft.com/office/powerpoint/2010/main" val="25018705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50</a:t>
            </a:fld>
            <a:endParaRPr lang="en-GB" dirty="0"/>
          </a:p>
        </p:txBody>
      </p:sp>
    </p:spTree>
    <p:extLst>
      <p:ext uri="{BB962C8B-B14F-4D97-AF65-F5344CB8AC3E}">
        <p14:creationId xmlns:p14="http://schemas.microsoft.com/office/powerpoint/2010/main" val="10168071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fld id="{DE20F367-6786-4616-B6C9-262E024977FE}" type="slidenum">
              <a:rPr lang="en-GB" smtClean="0"/>
              <a:t>51</a:t>
            </a:fld>
            <a:endParaRPr lang="en-GB" dirty="0"/>
          </a:p>
        </p:txBody>
      </p:sp>
    </p:spTree>
    <p:extLst>
      <p:ext uri="{BB962C8B-B14F-4D97-AF65-F5344CB8AC3E}">
        <p14:creationId xmlns:p14="http://schemas.microsoft.com/office/powerpoint/2010/main" val="20141074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52</a:t>
            </a:fld>
            <a:endParaRPr lang="en-GB" dirty="0"/>
          </a:p>
        </p:txBody>
      </p:sp>
    </p:spTree>
    <p:extLst>
      <p:ext uri="{BB962C8B-B14F-4D97-AF65-F5344CB8AC3E}">
        <p14:creationId xmlns:p14="http://schemas.microsoft.com/office/powerpoint/2010/main" val="34855653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53</a:t>
            </a:fld>
            <a:endParaRPr lang="en-GB" dirty="0"/>
          </a:p>
        </p:txBody>
      </p:sp>
    </p:spTree>
    <p:extLst>
      <p:ext uri="{BB962C8B-B14F-4D97-AF65-F5344CB8AC3E}">
        <p14:creationId xmlns:p14="http://schemas.microsoft.com/office/powerpoint/2010/main" val="479965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54</a:t>
            </a:fld>
            <a:endParaRPr lang="en-GB" dirty="0"/>
          </a:p>
        </p:txBody>
      </p:sp>
    </p:spTree>
    <p:extLst>
      <p:ext uri="{BB962C8B-B14F-4D97-AF65-F5344CB8AC3E}">
        <p14:creationId xmlns:p14="http://schemas.microsoft.com/office/powerpoint/2010/main" val="18884912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55</a:t>
            </a:fld>
            <a:endParaRPr lang="en-GB" dirty="0"/>
          </a:p>
        </p:txBody>
      </p:sp>
    </p:spTree>
    <p:extLst>
      <p:ext uri="{BB962C8B-B14F-4D97-AF65-F5344CB8AC3E}">
        <p14:creationId xmlns:p14="http://schemas.microsoft.com/office/powerpoint/2010/main" val="18884912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56</a:t>
            </a:fld>
            <a:endParaRPr lang="en-GB" dirty="0"/>
          </a:p>
        </p:txBody>
      </p:sp>
    </p:spTree>
    <p:extLst>
      <p:ext uri="{BB962C8B-B14F-4D97-AF65-F5344CB8AC3E}">
        <p14:creationId xmlns:p14="http://schemas.microsoft.com/office/powerpoint/2010/main" val="18801204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57</a:t>
            </a:fld>
            <a:endParaRPr lang="en-GB" dirty="0"/>
          </a:p>
        </p:txBody>
      </p:sp>
    </p:spTree>
    <p:extLst>
      <p:ext uri="{BB962C8B-B14F-4D97-AF65-F5344CB8AC3E}">
        <p14:creationId xmlns:p14="http://schemas.microsoft.com/office/powerpoint/2010/main" val="18801204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58</a:t>
            </a:fld>
            <a:endParaRPr lang="en-GB" dirty="0"/>
          </a:p>
        </p:txBody>
      </p:sp>
    </p:spTree>
    <p:extLst>
      <p:ext uri="{BB962C8B-B14F-4D97-AF65-F5344CB8AC3E}">
        <p14:creationId xmlns:p14="http://schemas.microsoft.com/office/powerpoint/2010/main" val="33263419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59</a:t>
            </a:fld>
            <a:endParaRPr lang="en-GB" dirty="0"/>
          </a:p>
        </p:txBody>
      </p:sp>
    </p:spTree>
    <p:extLst>
      <p:ext uri="{BB962C8B-B14F-4D97-AF65-F5344CB8AC3E}">
        <p14:creationId xmlns:p14="http://schemas.microsoft.com/office/powerpoint/2010/main" val="3326341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aseline="0" dirty="0" smtClean="0"/>
          </a:p>
        </p:txBody>
      </p:sp>
      <p:sp>
        <p:nvSpPr>
          <p:cNvPr id="4" name="Slide Number Placeholder 3"/>
          <p:cNvSpPr>
            <a:spLocks noGrp="1"/>
          </p:cNvSpPr>
          <p:nvPr>
            <p:ph type="sldNum" sz="quarter" idx="10"/>
          </p:nvPr>
        </p:nvSpPr>
        <p:spPr/>
        <p:txBody>
          <a:bodyPr/>
          <a:lstStyle/>
          <a:p>
            <a:fld id="{DE20F367-6786-4616-B6C9-262E024977FE}" type="slidenum">
              <a:rPr lang="en-GB" smtClean="0"/>
              <a:t>6</a:t>
            </a:fld>
            <a:endParaRPr lang="en-GB" dirty="0"/>
          </a:p>
        </p:txBody>
      </p:sp>
    </p:spTree>
    <p:extLst>
      <p:ext uri="{BB962C8B-B14F-4D97-AF65-F5344CB8AC3E}">
        <p14:creationId xmlns:p14="http://schemas.microsoft.com/office/powerpoint/2010/main" val="8454667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60</a:t>
            </a:fld>
            <a:endParaRPr lang="en-GB" dirty="0"/>
          </a:p>
        </p:txBody>
      </p:sp>
    </p:spTree>
    <p:extLst>
      <p:ext uri="{BB962C8B-B14F-4D97-AF65-F5344CB8AC3E}">
        <p14:creationId xmlns:p14="http://schemas.microsoft.com/office/powerpoint/2010/main" val="2226051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61</a:t>
            </a:fld>
            <a:endParaRPr lang="en-GB" dirty="0"/>
          </a:p>
        </p:txBody>
      </p:sp>
    </p:spTree>
    <p:extLst>
      <p:ext uri="{BB962C8B-B14F-4D97-AF65-F5344CB8AC3E}">
        <p14:creationId xmlns:p14="http://schemas.microsoft.com/office/powerpoint/2010/main" val="2226051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62</a:t>
            </a:fld>
            <a:endParaRPr lang="en-GB" dirty="0"/>
          </a:p>
        </p:txBody>
      </p:sp>
    </p:spTree>
    <p:extLst>
      <p:ext uri="{BB962C8B-B14F-4D97-AF65-F5344CB8AC3E}">
        <p14:creationId xmlns:p14="http://schemas.microsoft.com/office/powerpoint/2010/main" val="34480109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63</a:t>
            </a:fld>
            <a:endParaRPr lang="en-GB" dirty="0"/>
          </a:p>
        </p:txBody>
      </p:sp>
    </p:spTree>
    <p:extLst>
      <p:ext uri="{BB962C8B-B14F-4D97-AF65-F5344CB8AC3E}">
        <p14:creationId xmlns:p14="http://schemas.microsoft.com/office/powerpoint/2010/main" val="34480109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64</a:t>
            </a:fld>
            <a:endParaRPr lang="en-GB" dirty="0"/>
          </a:p>
        </p:txBody>
      </p:sp>
    </p:spTree>
    <p:extLst>
      <p:ext uri="{BB962C8B-B14F-4D97-AF65-F5344CB8AC3E}">
        <p14:creationId xmlns:p14="http://schemas.microsoft.com/office/powerpoint/2010/main" val="24271716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65</a:t>
            </a:fld>
            <a:endParaRPr lang="en-GB" dirty="0"/>
          </a:p>
        </p:txBody>
      </p:sp>
    </p:spTree>
    <p:extLst>
      <p:ext uri="{BB962C8B-B14F-4D97-AF65-F5344CB8AC3E}">
        <p14:creationId xmlns:p14="http://schemas.microsoft.com/office/powerpoint/2010/main" val="2704799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66</a:t>
            </a:fld>
            <a:endParaRPr lang="en-GB" dirty="0"/>
          </a:p>
        </p:txBody>
      </p:sp>
    </p:spTree>
    <p:extLst>
      <p:ext uri="{BB962C8B-B14F-4D97-AF65-F5344CB8AC3E}">
        <p14:creationId xmlns:p14="http://schemas.microsoft.com/office/powerpoint/2010/main" val="3251943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can be accessed by Finance Directorate</a:t>
            </a:r>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7</a:t>
            </a:fld>
            <a:endParaRPr lang="en-GB" dirty="0"/>
          </a:p>
        </p:txBody>
      </p:sp>
    </p:spTree>
    <p:extLst>
      <p:ext uri="{BB962C8B-B14F-4D97-AF65-F5344CB8AC3E}">
        <p14:creationId xmlns:p14="http://schemas.microsoft.com/office/powerpoint/2010/main" val="3662397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8</a:t>
            </a:fld>
            <a:endParaRPr lang="en-GB" dirty="0"/>
          </a:p>
        </p:txBody>
      </p:sp>
    </p:spTree>
    <p:extLst>
      <p:ext uri="{BB962C8B-B14F-4D97-AF65-F5344CB8AC3E}">
        <p14:creationId xmlns:p14="http://schemas.microsoft.com/office/powerpoint/2010/main" val="3082481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0F367-6786-4616-B6C9-262E024977FE}" type="slidenum">
              <a:rPr lang="en-GB" smtClean="0"/>
              <a:t>9</a:t>
            </a:fld>
            <a:endParaRPr lang="en-GB" dirty="0"/>
          </a:p>
        </p:txBody>
      </p:sp>
    </p:spTree>
    <p:extLst>
      <p:ext uri="{BB962C8B-B14F-4D97-AF65-F5344CB8AC3E}">
        <p14:creationId xmlns:p14="http://schemas.microsoft.com/office/powerpoint/2010/main" val="267532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ED53D9-E6CA-4625-82E4-42BDAC7EB8BE}" type="datetimeFigureOut">
              <a:rPr lang="en-GB" smtClean="0"/>
              <a:t>14/09/2018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15CC5A-62A4-4704-87A4-7DC4F22A2BD1}" type="slidenum">
              <a:rPr lang="en-GB" smtClean="0"/>
              <a:t>‹#›</a:t>
            </a:fld>
            <a:endParaRPr lang="en-GB" dirty="0"/>
          </a:p>
        </p:txBody>
      </p:sp>
    </p:spTree>
    <p:extLst>
      <p:ext uri="{BB962C8B-B14F-4D97-AF65-F5344CB8AC3E}">
        <p14:creationId xmlns:p14="http://schemas.microsoft.com/office/powerpoint/2010/main" val="172672299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ED53D9-E6CA-4625-82E4-42BDAC7EB8BE}" type="datetimeFigureOut">
              <a:rPr lang="en-GB" smtClean="0"/>
              <a:t>14/09/2018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15CC5A-62A4-4704-87A4-7DC4F22A2BD1}" type="slidenum">
              <a:rPr lang="en-GB" smtClean="0"/>
              <a:t>‹#›</a:t>
            </a:fld>
            <a:endParaRPr lang="en-GB" dirty="0"/>
          </a:p>
        </p:txBody>
      </p:sp>
    </p:spTree>
    <p:extLst>
      <p:ext uri="{BB962C8B-B14F-4D97-AF65-F5344CB8AC3E}">
        <p14:creationId xmlns:p14="http://schemas.microsoft.com/office/powerpoint/2010/main" val="70232348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ED53D9-E6CA-4625-82E4-42BDAC7EB8BE}" type="datetimeFigureOut">
              <a:rPr lang="en-GB" smtClean="0"/>
              <a:t>14/09/2018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15CC5A-62A4-4704-87A4-7DC4F22A2BD1}" type="slidenum">
              <a:rPr lang="en-GB" smtClean="0"/>
              <a:t>‹#›</a:t>
            </a:fld>
            <a:endParaRPr lang="en-GB" dirty="0"/>
          </a:p>
        </p:txBody>
      </p:sp>
    </p:spTree>
    <p:extLst>
      <p:ext uri="{BB962C8B-B14F-4D97-AF65-F5344CB8AC3E}">
        <p14:creationId xmlns:p14="http://schemas.microsoft.com/office/powerpoint/2010/main" val="190152619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ED53D9-E6CA-4625-82E4-42BDAC7EB8BE}" type="datetimeFigureOut">
              <a:rPr lang="en-GB" smtClean="0"/>
              <a:t>14/09/2018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15CC5A-62A4-4704-87A4-7DC4F22A2BD1}" type="slidenum">
              <a:rPr lang="en-GB" smtClean="0"/>
              <a:t>‹#›</a:t>
            </a:fld>
            <a:endParaRPr lang="en-GB" dirty="0"/>
          </a:p>
        </p:txBody>
      </p:sp>
    </p:spTree>
    <p:extLst>
      <p:ext uri="{BB962C8B-B14F-4D97-AF65-F5344CB8AC3E}">
        <p14:creationId xmlns:p14="http://schemas.microsoft.com/office/powerpoint/2010/main" val="200698513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ED53D9-E6CA-4625-82E4-42BDAC7EB8BE}" type="datetimeFigureOut">
              <a:rPr lang="en-GB" smtClean="0"/>
              <a:t>14/09/2018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15CC5A-62A4-4704-87A4-7DC4F22A2BD1}" type="slidenum">
              <a:rPr lang="en-GB" smtClean="0"/>
              <a:t>‹#›</a:t>
            </a:fld>
            <a:endParaRPr lang="en-GB" dirty="0"/>
          </a:p>
        </p:txBody>
      </p:sp>
    </p:spTree>
    <p:extLst>
      <p:ext uri="{BB962C8B-B14F-4D97-AF65-F5344CB8AC3E}">
        <p14:creationId xmlns:p14="http://schemas.microsoft.com/office/powerpoint/2010/main" val="55421421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ED53D9-E6CA-4625-82E4-42BDAC7EB8BE}" type="datetimeFigureOut">
              <a:rPr lang="en-GB" smtClean="0"/>
              <a:t>14/09/2018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B15CC5A-62A4-4704-87A4-7DC4F22A2BD1}" type="slidenum">
              <a:rPr lang="en-GB" smtClean="0"/>
              <a:t>‹#›</a:t>
            </a:fld>
            <a:endParaRPr lang="en-GB" dirty="0"/>
          </a:p>
        </p:txBody>
      </p:sp>
    </p:spTree>
    <p:extLst>
      <p:ext uri="{BB962C8B-B14F-4D97-AF65-F5344CB8AC3E}">
        <p14:creationId xmlns:p14="http://schemas.microsoft.com/office/powerpoint/2010/main" val="91550287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ED53D9-E6CA-4625-82E4-42BDAC7EB8BE}" type="datetimeFigureOut">
              <a:rPr lang="en-GB" smtClean="0"/>
              <a:t>14/09/2018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B15CC5A-62A4-4704-87A4-7DC4F22A2BD1}" type="slidenum">
              <a:rPr lang="en-GB" smtClean="0"/>
              <a:t>‹#›</a:t>
            </a:fld>
            <a:endParaRPr lang="en-GB" dirty="0"/>
          </a:p>
        </p:txBody>
      </p:sp>
    </p:spTree>
    <p:extLst>
      <p:ext uri="{BB962C8B-B14F-4D97-AF65-F5344CB8AC3E}">
        <p14:creationId xmlns:p14="http://schemas.microsoft.com/office/powerpoint/2010/main" val="18609446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ED53D9-E6CA-4625-82E4-42BDAC7EB8BE}" type="datetimeFigureOut">
              <a:rPr lang="en-GB" smtClean="0"/>
              <a:t>14/09/2018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B15CC5A-62A4-4704-87A4-7DC4F22A2BD1}" type="slidenum">
              <a:rPr lang="en-GB" smtClean="0"/>
              <a:t>‹#›</a:t>
            </a:fld>
            <a:endParaRPr lang="en-GB" dirty="0"/>
          </a:p>
        </p:txBody>
      </p:sp>
    </p:spTree>
    <p:extLst>
      <p:ext uri="{BB962C8B-B14F-4D97-AF65-F5344CB8AC3E}">
        <p14:creationId xmlns:p14="http://schemas.microsoft.com/office/powerpoint/2010/main" val="182153795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D53D9-E6CA-4625-82E4-42BDAC7EB8BE}" type="datetimeFigureOut">
              <a:rPr lang="en-GB" smtClean="0"/>
              <a:t>14/09/2018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B15CC5A-62A4-4704-87A4-7DC4F22A2BD1}" type="slidenum">
              <a:rPr lang="en-GB" smtClean="0"/>
              <a:t>‹#›</a:t>
            </a:fld>
            <a:endParaRPr lang="en-GB" dirty="0"/>
          </a:p>
        </p:txBody>
      </p:sp>
    </p:spTree>
    <p:extLst>
      <p:ext uri="{BB962C8B-B14F-4D97-AF65-F5344CB8AC3E}">
        <p14:creationId xmlns:p14="http://schemas.microsoft.com/office/powerpoint/2010/main" val="577309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D53D9-E6CA-4625-82E4-42BDAC7EB8BE}" type="datetimeFigureOut">
              <a:rPr lang="en-GB" smtClean="0"/>
              <a:t>14/09/2018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B15CC5A-62A4-4704-87A4-7DC4F22A2BD1}" type="slidenum">
              <a:rPr lang="en-GB" smtClean="0"/>
              <a:t>‹#›</a:t>
            </a:fld>
            <a:endParaRPr lang="en-GB" dirty="0"/>
          </a:p>
        </p:txBody>
      </p:sp>
    </p:spTree>
    <p:extLst>
      <p:ext uri="{BB962C8B-B14F-4D97-AF65-F5344CB8AC3E}">
        <p14:creationId xmlns:p14="http://schemas.microsoft.com/office/powerpoint/2010/main" val="167722319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D53D9-E6CA-4625-82E4-42BDAC7EB8BE}" type="datetimeFigureOut">
              <a:rPr lang="en-GB" smtClean="0"/>
              <a:t>14/09/2018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B15CC5A-62A4-4704-87A4-7DC4F22A2BD1}" type="slidenum">
              <a:rPr lang="en-GB" smtClean="0"/>
              <a:t>‹#›</a:t>
            </a:fld>
            <a:endParaRPr lang="en-GB" dirty="0"/>
          </a:p>
        </p:txBody>
      </p:sp>
    </p:spTree>
    <p:extLst>
      <p:ext uri="{BB962C8B-B14F-4D97-AF65-F5344CB8AC3E}">
        <p14:creationId xmlns:p14="http://schemas.microsoft.com/office/powerpoint/2010/main" val="134221339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D53D9-E6CA-4625-82E4-42BDAC7EB8BE}" type="datetimeFigureOut">
              <a:rPr lang="en-GB" smtClean="0"/>
              <a:t>14/09/2018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5CC5A-62A4-4704-87A4-7DC4F22A2BD1}" type="slidenum">
              <a:rPr lang="en-GB" smtClean="0"/>
              <a:t>‹#›</a:t>
            </a:fld>
            <a:endParaRPr lang="en-GB" dirty="0"/>
          </a:p>
        </p:txBody>
      </p:sp>
    </p:spTree>
    <p:extLst>
      <p:ext uri="{BB962C8B-B14F-4D97-AF65-F5344CB8AC3E}">
        <p14:creationId xmlns:p14="http://schemas.microsoft.com/office/powerpoint/2010/main" val="1009043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taff.stfc.ac.uk/core/finance/FinancialPolicy/AssetsUnderConstruction.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hyperlink" Target="http://www.bing.com/images/search?q=Double+Arrow+Clip+Art&amp;view=detail&amp;id=720926FFDCD26D7101BFAFB9BAB25E07FAD366F9&amp;first=92" TargetMode="External"/><Relationship Id="rId3" Type="http://schemas.openxmlformats.org/officeDocument/2006/relationships/hyperlink" Target="http://www.photo-dictionary.com/photofiles/list/9401/12786building_materials.jpg" TargetMode="External"/><Relationship Id="rId7" Type="http://schemas.openxmlformats.org/officeDocument/2006/relationships/hyperlink" Target="http://www.gdscott.co.uk/sitebuildercontent/sitebuilderpictures/George/workman.jpg" TargetMode="External"/><Relationship Id="rId12"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hyperlink" Target="http://afrosays.files.wordpress.com/2011/07/cooking-pot.jpg" TargetMode="External"/><Relationship Id="rId5" Type="http://schemas.openxmlformats.org/officeDocument/2006/relationships/hyperlink" Target="http://www.freefoto.com/images/1089/01/1089_01_10---Office-Building-Construction--Glasgow-Business-District_web.jpg" TargetMode="External"/><Relationship Id="rId10" Type="http://schemas.openxmlformats.org/officeDocument/2006/relationships/image" Target="../media/image16.jpeg"/><Relationship Id="rId4" Type="http://schemas.openxmlformats.org/officeDocument/2006/relationships/image" Target="../media/image13.jpeg"/><Relationship Id="rId9" Type="http://schemas.openxmlformats.org/officeDocument/2006/relationships/hyperlink" Target="http://www.quantitysurveyors.com/images/article_images/quantity_surveyor_salary_and_employment.jpg" TargetMode="External"/><Relationship Id="rId14" Type="http://schemas.openxmlformats.org/officeDocument/2006/relationships/image" Target="../media/image18.jpeg"/></Relationships>
</file>

<file path=ppt/slides/_rels/slide2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www.reliant.com/en_US/Platts/art/EA15_3.gif" TargetMode="External"/><Relationship Id="rId7" Type="http://schemas.openxmlformats.org/officeDocument/2006/relationships/hyperlink" Target="http://www.gdscott.co.uk/sitebuildercontent/sitebuilderpictures/George/workman.jpg" TargetMode="External"/><Relationship Id="rId12"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hyperlink" Target="http://www.quantitysurveyors.com/images/article_images/quantity_surveyor_salary_and_employment.jpg" TargetMode="External"/><Relationship Id="rId5" Type="http://schemas.openxmlformats.org/officeDocument/2006/relationships/hyperlink" Target="http://images.all-free-download.com/images/graphiclarge/large_cooking_pot_clip_art_23247.jpg" TargetMode="External"/><Relationship Id="rId10" Type="http://schemas.openxmlformats.org/officeDocument/2006/relationships/image" Target="../media/image22.jpeg"/><Relationship Id="rId4" Type="http://schemas.openxmlformats.org/officeDocument/2006/relationships/image" Target="../media/image19.png"/><Relationship Id="rId9" Type="http://schemas.openxmlformats.org/officeDocument/2006/relationships/hyperlink" Target="http://www.photo-dictionary.com/photofiles/list/9401/12786building_materials.jp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taff.stfc.ac.uk/core/finance/FinancialPolicy/PropertyPlantEquipmentPolicy.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STFCFIXEDASSETS@stfc.ac.uk"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taff.stfc.ac.uk/core/finance/assets/Pages/default.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staff.stfc.ac.uk/core/finance/assets/Pages/about.aspx" TargetMode="External"/><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hyperlink" Target="https://staff.stfc.ac.uk/core/finance/assets/docs/Pages/default.aspx" TargetMode="External"/><Relationship Id="rId4" Type="http://schemas.openxmlformats.org/officeDocument/2006/relationships/image" Target="../media/image8.png"/><Relationship Id="rId9" Type="http://schemas.openxmlformats.org/officeDocument/2006/relationships/hyperlink" Target="https://staff.stfc.ac.uk/core/finance/assets/Pages/Instructions.aspx"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mailto:STFAFIXEDASSETS@stfc.ac.uk"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rg.stfc.ac.uk/finance/Financial%20Accounting/Forms/AllItems.aspx?RootFolder=/finance/Financial%20Accounting/Capital%20v%20Resource&amp;FolderCTID=0x01200071DF29F452BC63458A9249D48FCB3B3F&amp;View=%7b29B15C8A-2F2E-4C12-BE3A-6B208D490B8F%7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staff.stfc.ac.uk/core/logistics/Pages/default.aspx" TargetMode="External"/><Relationship Id="rId5" Type="http://schemas.openxmlformats.org/officeDocument/2006/relationships/hyperlink" Target="https://org.stfc.ac.uk/finance/Financial%20Management%20%20Business%20Support/Forms/AllItems.aspx" TargetMode="External"/><Relationship Id="rId4" Type="http://schemas.openxmlformats.org/officeDocument/2006/relationships/hyperlink" Target="https://org.stfc.ac.uk/finance/Financial%20Accounting/Forms/AllItems.aspx"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320" y="1412776"/>
            <a:ext cx="8229600" cy="1143000"/>
          </a:xfrm>
        </p:spPr>
        <p:txBody>
          <a:bodyPr/>
          <a:lstStyle/>
          <a:p>
            <a:r>
              <a:rPr lang="en-GB" b="1" dirty="0" smtClean="0"/>
              <a:t>Capital Management 2018/19</a:t>
            </a:r>
            <a:endParaRPr lang="en-GB" b="1" dirty="0"/>
          </a:p>
        </p:txBody>
      </p:sp>
      <p:sp>
        <p:nvSpPr>
          <p:cNvPr id="3" name="Content Placeholder 2"/>
          <p:cNvSpPr>
            <a:spLocks noGrp="1"/>
          </p:cNvSpPr>
          <p:nvPr>
            <p:ph idx="1"/>
          </p:nvPr>
        </p:nvSpPr>
        <p:spPr>
          <a:xfrm>
            <a:off x="539552" y="2492896"/>
            <a:ext cx="8229600" cy="1396752"/>
          </a:xfrm>
        </p:spPr>
        <p:txBody>
          <a:bodyPr>
            <a:normAutofit/>
          </a:bodyPr>
          <a:lstStyle/>
          <a:p>
            <a:pPr marL="0" indent="0" algn="ctr">
              <a:buNone/>
            </a:pPr>
            <a:r>
              <a:rPr lang="en-GB" sz="3600" dirty="0"/>
              <a:t>Capital v Resource and the Creation of Fixed Assets</a:t>
            </a:r>
          </a:p>
        </p:txBody>
      </p:sp>
      <p:sp>
        <p:nvSpPr>
          <p:cNvPr id="5" name="TextBox 4"/>
          <p:cNvSpPr txBox="1"/>
          <p:nvPr/>
        </p:nvSpPr>
        <p:spPr>
          <a:xfrm>
            <a:off x="107504" y="5445224"/>
            <a:ext cx="2777528" cy="923330"/>
          </a:xfrm>
          <a:prstGeom prst="rect">
            <a:avLst/>
          </a:prstGeom>
          <a:noFill/>
        </p:spPr>
        <p:txBody>
          <a:bodyPr wrap="square" rtlCol="0">
            <a:spAutoFit/>
          </a:bodyPr>
          <a:lstStyle/>
          <a:p>
            <a:r>
              <a:rPr lang="en-GB" dirty="0" smtClean="0"/>
              <a:t>Capital Management Team</a:t>
            </a:r>
            <a:endParaRPr lang="en-GB" dirty="0"/>
          </a:p>
          <a:p>
            <a:r>
              <a:rPr lang="en-GB" dirty="0" smtClean="0"/>
              <a:t>STFC Finance</a:t>
            </a:r>
            <a:endParaRPr lang="en-GB" dirty="0"/>
          </a:p>
          <a:p>
            <a:r>
              <a:rPr lang="en-GB" dirty="0" smtClean="0"/>
              <a:t>September 2018</a:t>
            </a:r>
            <a:endParaRPr lang="en-GB" dirty="0"/>
          </a:p>
        </p:txBody>
      </p:sp>
    </p:spTree>
    <p:extLst>
      <p:ext uri="{BB962C8B-B14F-4D97-AF65-F5344CB8AC3E}">
        <p14:creationId xmlns:p14="http://schemas.microsoft.com/office/powerpoint/2010/main" val="204938135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GB" sz="3600" b="1" dirty="0" smtClean="0"/>
              <a:t>Roles and Responsibilities</a:t>
            </a:r>
            <a:br>
              <a:rPr lang="en-GB" sz="3600" b="1" dirty="0" smtClean="0"/>
            </a:br>
            <a:r>
              <a:rPr lang="en-GB" sz="3600" b="1" dirty="0" smtClean="0"/>
              <a:t>The STFC Management Accountant</a:t>
            </a:r>
            <a:endParaRPr lang="en-GB" sz="3600" b="1" dirty="0"/>
          </a:p>
        </p:txBody>
      </p:sp>
      <p:sp>
        <p:nvSpPr>
          <p:cNvPr id="3" name="Content Placeholder 2"/>
          <p:cNvSpPr>
            <a:spLocks noGrp="1"/>
          </p:cNvSpPr>
          <p:nvPr>
            <p:ph idx="1"/>
          </p:nvPr>
        </p:nvSpPr>
        <p:spPr/>
        <p:txBody>
          <a:bodyPr>
            <a:normAutofit/>
          </a:bodyPr>
          <a:lstStyle/>
          <a:p>
            <a:pPr marL="0" indent="0">
              <a:buNone/>
            </a:pPr>
            <a:r>
              <a:rPr lang="en-GB" sz="2400" dirty="0" smtClean="0"/>
              <a:t>Capital:</a:t>
            </a:r>
          </a:p>
          <a:p>
            <a:pPr lvl="1">
              <a:buFont typeface="Arial" panose="020B0604020202020204" pitchFamily="34" charset="0"/>
              <a:buChar char="•"/>
            </a:pPr>
            <a:r>
              <a:rPr lang="en-GB" sz="1800" dirty="0" smtClean="0"/>
              <a:t>New capital projects should be set up in consultation with the Capital Management Team to ensure the task structure is aligned to the creation of the number of assets required</a:t>
            </a:r>
          </a:p>
          <a:p>
            <a:pPr lvl="1">
              <a:buFont typeface="Arial" panose="020B0604020202020204" pitchFamily="34" charset="0"/>
              <a:buChar char="•"/>
            </a:pPr>
            <a:r>
              <a:rPr lang="en-GB" sz="1800" dirty="0" smtClean="0"/>
              <a:t>Closely monitor the capital programme, ensuring projects are correctly accounted for from a financial accounting and management accounting perspective</a:t>
            </a:r>
          </a:p>
          <a:p>
            <a:pPr lvl="1">
              <a:buFont typeface="Arial" panose="020B0604020202020204" pitchFamily="34" charset="0"/>
              <a:buChar char="•"/>
            </a:pPr>
            <a:r>
              <a:rPr lang="en-GB" sz="1800" dirty="0" smtClean="0"/>
              <a:t>Monthly review of capital projects to cleanse any non capital expenditure coded to capital tasks; note Resource projects and tasks can be set up to capture full project costs.</a:t>
            </a:r>
          </a:p>
          <a:p>
            <a:pPr lvl="1">
              <a:buFont typeface="Arial" panose="020B0604020202020204" pitchFamily="34" charset="0"/>
              <a:buChar char="•"/>
            </a:pPr>
            <a:r>
              <a:rPr lang="en-GB" sz="1800" dirty="0" smtClean="0"/>
              <a:t>Ensure good communication between PM and Capital Management Team on capital projects and inform the capital team when an asset or component asset is due to go into service.</a:t>
            </a:r>
            <a:endParaRPr lang="en-GB" sz="1800" dirty="0"/>
          </a:p>
        </p:txBody>
      </p:sp>
    </p:spTree>
    <p:extLst>
      <p:ext uri="{BB962C8B-B14F-4D97-AF65-F5344CB8AC3E}">
        <p14:creationId xmlns:p14="http://schemas.microsoft.com/office/powerpoint/2010/main" val="258918894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Roles and Responsibilities</a:t>
            </a:r>
            <a:br>
              <a:rPr lang="en-GB" sz="3200" b="1" dirty="0"/>
            </a:br>
            <a:r>
              <a:rPr lang="en-GB" sz="3200" b="1" dirty="0"/>
              <a:t>Project Managers </a:t>
            </a:r>
          </a:p>
        </p:txBody>
      </p:sp>
      <p:sp>
        <p:nvSpPr>
          <p:cNvPr id="3" name="Content Placeholder 2"/>
          <p:cNvSpPr>
            <a:spLocks noGrp="1"/>
          </p:cNvSpPr>
          <p:nvPr>
            <p:ph idx="1"/>
          </p:nvPr>
        </p:nvSpPr>
        <p:spPr>
          <a:xfrm>
            <a:off x="457200" y="1495325"/>
            <a:ext cx="8229600" cy="4525963"/>
          </a:xfrm>
        </p:spPr>
        <p:txBody>
          <a:bodyPr/>
          <a:lstStyle/>
          <a:p>
            <a:pPr lvl="0" eaLnBrk="0" fontAlgn="base" hangingPunct="0">
              <a:spcAft>
                <a:spcPct val="0"/>
              </a:spcAft>
              <a:buFontTx/>
              <a:buChar char="•"/>
              <a:defRPr/>
            </a:pPr>
            <a:r>
              <a:rPr lang="en-US" altLang="en-US" sz="2000" kern="0" dirty="0">
                <a:solidFill>
                  <a:srgbClr val="000000"/>
                </a:solidFill>
                <a:cs typeface="Arial" pitchFamily="34" charset="0"/>
              </a:rPr>
              <a:t>Ensure PO’s </a:t>
            </a:r>
            <a:r>
              <a:rPr lang="en-US" altLang="en-US" sz="2000" kern="0" dirty="0" smtClean="0">
                <a:solidFill>
                  <a:srgbClr val="000000"/>
                </a:solidFill>
                <a:cs typeface="Arial" pitchFamily="34" charset="0"/>
              </a:rPr>
              <a:t>are set up and coded </a:t>
            </a:r>
            <a:r>
              <a:rPr lang="en-US" altLang="en-US" sz="2000" kern="0" dirty="0">
                <a:solidFill>
                  <a:srgbClr val="000000"/>
                </a:solidFill>
                <a:cs typeface="Arial" pitchFamily="34" charset="0"/>
              </a:rPr>
              <a:t>correctly;</a:t>
            </a:r>
          </a:p>
          <a:p>
            <a:pPr marL="0" lvl="0" indent="0" eaLnBrk="0" fontAlgn="base" hangingPunct="0">
              <a:spcAft>
                <a:spcPct val="0"/>
              </a:spcAft>
              <a:buNone/>
              <a:defRPr/>
            </a:pPr>
            <a:endParaRPr lang="en-US" altLang="en-US" sz="600" kern="0" dirty="0">
              <a:solidFill>
                <a:srgbClr val="000000"/>
              </a:solidFill>
              <a:cs typeface="Arial" pitchFamily="34" charset="0"/>
            </a:endParaRPr>
          </a:p>
          <a:p>
            <a:pPr lvl="0" eaLnBrk="0" fontAlgn="base" hangingPunct="0">
              <a:spcAft>
                <a:spcPct val="0"/>
              </a:spcAft>
              <a:buFontTx/>
              <a:buChar char="•"/>
              <a:defRPr/>
            </a:pPr>
            <a:r>
              <a:rPr lang="en-US" altLang="en-US" sz="2000" kern="0" dirty="0">
                <a:solidFill>
                  <a:srgbClr val="000000"/>
                </a:solidFill>
                <a:cs typeface="Arial" pitchFamily="34" charset="0"/>
              </a:rPr>
              <a:t>Ensure Capital projects are set up correctly;</a:t>
            </a:r>
          </a:p>
          <a:p>
            <a:pPr lvl="0" eaLnBrk="0" fontAlgn="base" hangingPunct="0">
              <a:spcAft>
                <a:spcPct val="0"/>
              </a:spcAft>
              <a:buFontTx/>
              <a:buChar char="•"/>
              <a:defRPr/>
            </a:pPr>
            <a:endParaRPr lang="en-US" altLang="en-US" sz="600" kern="0" dirty="0">
              <a:solidFill>
                <a:srgbClr val="000000"/>
              </a:solidFill>
              <a:cs typeface="Arial" pitchFamily="34" charset="0"/>
            </a:endParaRPr>
          </a:p>
          <a:p>
            <a:pPr lvl="0" eaLnBrk="0" fontAlgn="base" hangingPunct="0">
              <a:spcAft>
                <a:spcPct val="0"/>
              </a:spcAft>
              <a:buFontTx/>
              <a:buChar char="•"/>
              <a:defRPr/>
            </a:pPr>
            <a:r>
              <a:rPr lang="en-US" altLang="en-US" sz="2000" kern="0" dirty="0">
                <a:solidFill>
                  <a:srgbClr val="000000"/>
                </a:solidFill>
                <a:cs typeface="Arial" pitchFamily="34" charset="0"/>
              </a:rPr>
              <a:t>Receipt promptly the receipt of capital goods;</a:t>
            </a:r>
          </a:p>
          <a:p>
            <a:pPr lvl="0" eaLnBrk="0" fontAlgn="base" hangingPunct="0">
              <a:spcAft>
                <a:spcPct val="0"/>
              </a:spcAft>
              <a:buFontTx/>
              <a:buChar char="•"/>
              <a:defRPr/>
            </a:pPr>
            <a:endParaRPr lang="en-US" altLang="en-US" sz="600" kern="0" dirty="0">
              <a:solidFill>
                <a:srgbClr val="000000"/>
              </a:solidFill>
              <a:cs typeface="Arial" pitchFamily="34" charset="0"/>
            </a:endParaRPr>
          </a:p>
          <a:p>
            <a:pPr lvl="0" eaLnBrk="0" fontAlgn="base" hangingPunct="0">
              <a:spcAft>
                <a:spcPct val="0"/>
              </a:spcAft>
              <a:buFontTx/>
              <a:buChar char="•"/>
              <a:defRPr/>
            </a:pPr>
            <a:r>
              <a:rPr lang="en-US" altLang="en-US" sz="2000" kern="0" dirty="0">
                <a:solidFill>
                  <a:srgbClr val="000000"/>
                </a:solidFill>
                <a:cs typeface="Arial" pitchFamily="34" charset="0"/>
              </a:rPr>
              <a:t>Advise expected </a:t>
            </a:r>
            <a:r>
              <a:rPr lang="en-US" altLang="en-US" sz="2000" kern="0" dirty="0" smtClean="0">
                <a:solidFill>
                  <a:srgbClr val="000000"/>
                </a:solidFill>
                <a:cs typeface="Arial" pitchFamily="34" charset="0"/>
              </a:rPr>
              <a:t>in-service </a:t>
            </a:r>
            <a:r>
              <a:rPr lang="en-US" altLang="en-US" sz="2000" kern="0" dirty="0">
                <a:solidFill>
                  <a:srgbClr val="000000"/>
                </a:solidFill>
                <a:cs typeface="Arial" pitchFamily="34" charset="0"/>
              </a:rPr>
              <a:t>dates for assets that are constructed through Oracle Projects;</a:t>
            </a:r>
          </a:p>
          <a:p>
            <a:pPr lvl="0" eaLnBrk="0" fontAlgn="base" hangingPunct="0">
              <a:spcAft>
                <a:spcPct val="0"/>
              </a:spcAft>
              <a:buFontTx/>
              <a:buChar char="•"/>
              <a:defRPr/>
            </a:pPr>
            <a:endParaRPr lang="en-US" altLang="en-US" sz="600" kern="0" dirty="0">
              <a:solidFill>
                <a:srgbClr val="000000"/>
              </a:solidFill>
              <a:cs typeface="Arial" pitchFamily="34" charset="0"/>
            </a:endParaRPr>
          </a:p>
          <a:p>
            <a:pPr lvl="0" eaLnBrk="0" fontAlgn="base" hangingPunct="0">
              <a:spcAft>
                <a:spcPct val="0"/>
              </a:spcAft>
              <a:buFontTx/>
              <a:buChar char="•"/>
              <a:defRPr/>
            </a:pPr>
            <a:r>
              <a:rPr lang="en-US" altLang="en-US" sz="2000" kern="0" dirty="0">
                <a:solidFill>
                  <a:srgbClr val="000000"/>
                </a:solidFill>
                <a:cs typeface="Arial" pitchFamily="34" charset="0"/>
              </a:rPr>
              <a:t>Advise promptly when a constructed asset is complete and </a:t>
            </a:r>
            <a:r>
              <a:rPr lang="en-US" altLang="en-US" sz="2000" kern="0" dirty="0" smtClean="0">
                <a:solidFill>
                  <a:srgbClr val="000000"/>
                </a:solidFill>
                <a:cs typeface="Arial" pitchFamily="34" charset="0"/>
              </a:rPr>
              <a:t>ready and available use</a:t>
            </a:r>
            <a:r>
              <a:rPr lang="en-US" altLang="en-US" sz="2000" kern="0" dirty="0">
                <a:solidFill>
                  <a:srgbClr val="000000"/>
                </a:solidFill>
                <a:cs typeface="Arial" pitchFamily="34" charset="0"/>
              </a:rPr>
              <a:t>;</a:t>
            </a:r>
          </a:p>
          <a:p>
            <a:pPr lvl="0" eaLnBrk="0" fontAlgn="base" hangingPunct="0">
              <a:spcAft>
                <a:spcPct val="0"/>
              </a:spcAft>
              <a:buFontTx/>
              <a:buChar char="•"/>
              <a:defRPr/>
            </a:pPr>
            <a:endParaRPr lang="en-US" altLang="en-US" sz="600" kern="0" dirty="0">
              <a:solidFill>
                <a:srgbClr val="000000"/>
              </a:solidFill>
              <a:cs typeface="Arial" pitchFamily="34" charset="0"/>
            </a:endParaRPr>
          </a:p>
          <a:p>
            <a:pPr lvl="0" eaLnBrk="0" fontAlgn="base" hangingPunct="0">
              <a:spcAft>
                <a:spcPct val="0"/>
              </a:spcAft>
              <a:buFontTx/>
              <a:buChar char="•"/>
              <a:defRPr/>
            </a:pPr>
            <a:r>
              <a:rPr lang="en-US" altLang="en-US" sz="2000" kern="0" dirty="0">
                <a:solidFill>
                  <a:srgbClr val="000000"/>
                </a:solidFill>
                <a:cs typeface="Arial" pitchFamily="34" charset="0"/>
              </a:rPr>
              <a:t>Allocate costs to individual assets where the task structure is not detailed enough to do this; </a:t>
            </a:r>
          </a:p>
          <a:p>
            <a:pPr lvl="0" eaLnBrk="0" fontAlgn="base" hangingPunct="0">
              <a:spcAft>
                <a:spcPct val="0"/>
              </a:spcAft>
              <a:buFontTx/>
              <a:buChar char="•"/>
              <a:defRPr/>
            </a:pPr>
            <a:endParaRPr lang="en-US" altLang="en-US" sz="600" kern="0" dirty="0">
              <a:solidFill>
                <a:srgbClr val="000000"/>
              </a:solidFill>
              <a:cs typeface="Arial" pitchFamily="34" charset="0"/>
            </a:endParaRPr>
          </a:p>
          <a:p>
            <a:pPr lvl="0" eaLnBrk="0" fontAlgn="base" hangingPunct="0">
              <a:spcAft>
                <a:spcPct val="0"/>
              </a:spcAft>
              <a:buFontTx/>
              <a:buChar char="•"/>
              <a:defRPr/>
            </a:pPr>
            <a:r>
              <a:rPr lang="en-US" altLang="en-US" sz="2000" kern="0" dirty="0">
                <a:solidFill>
                  <a:srgbClr val="000000"/>
                </a:solidFill>
                <a:cs typeface="Arial" pitchFamily="34" charset="0"/>
              </a:rPr>
              <a:t>Assist in providing details/photo’s to add the asset record to Oracle;</a:t>
            </a:r>
          </a:p>
          <a:p>
            <a:endParaRPr lang="en-GB" dirty="0"/>
          </a:p>
        </p:txBody>
      </p:sp>
    </p:spTree>
    <p:extLst>
      <p:ext uri="{BB962C8B-B14F-4D97-AF65-F5344CB8AC3E}">
        <p14:creationId xmlns:p14="http://schemas.microsoft.com/office/powerpoint/2010/main" val="198721756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Roles and </a:t>
            </a:r>
            <a:r>
              <a:rPr lang="en-GB" sz="3200" b="1" dirty="0" smtClean="0"/>
              <a:t>Responsibilities</a:t>
            </a:r>
            <a:br>
              <a:rPr lang="en-GB" sz="3200" b="1" dirty="0" smtClean="0"/>
            </a:br>
            <a:r>
              <a:rPr lang="en-GB" sz="3200" b="1" dirty="0" smtClean="0"/>
              <a:t>Asset Owners</a:t>
            </a:r>
            <a:endParaRPr lang="en-GB" sz="3200" b="1" dirty="0"/>
          </a:p>
        </p:txBody>
      </p:sp>
      <p:sp>
        <p:nvSpPr>
          <p:cNvPr id="3" name="Content Placeholder 2"/>
          <p:cNvSpPr>
            <a:spLocks noGrp="1"/>
          </p:cNvSpPr>
          <p:nvPr>
            <p:ph idx="1"/>
          </p:nvPr>
        </p:nvSpPr>
        <p:spPr/>
        <p:txBody>
          <a:bodyPr>
            <a:normAutofit lnSpcReduction="10000"/>
          </a:bodyPr>
          <a:lstStyle/>
          <a:p>
            <a:pPr lvl="0" eaLnBrk="0" fontAlgn="base" hangingPunct="0">
              <a:spcAft>
                <a:spcPct val="0"/>
              </a:spcAft>
              <a:buFontTx/>
              <a:buChar char="•"/>
              <a:defRPr/>
            </a:pPr>
            <a:r>
              <a:rPr lang="en-US" altLang="en-US" sz="1900" kern="0" dirty="0">
                <a:solidFill>
                  <a:srgbClr val="000000"/>
                </a:solidFill>
                <a:cs typeface="Arial" pitchFamily="34" charset="0"/>
              </a:rPr>
              <a:t>Provide all the details required to set the asset record up in Oracle;</a:t>
            </a:r>
          </a:p>
          <a:p>
            <a:pPr lvl="0" eaLnBrk="0" fontAlgn="base" hangingPunct="0">
              <a:spcAft>
                <a:spcPct val="0"/>
              </a:spcAft>
              <a:buFontTx/>
              <a:buChar char="•"/>
              <a:defRPr/>
            </a:pPr>
            <a:r>
              <a:rPr lang="en-US" altLang="en-US" sz="1900" kern="0" dirty="0">
                <a:solidFill>
                  <a:srgbClr val="000000"/>
                </a:solidFill>
                <a:cs typeface="Arial" pitchFamily="34" charset="0"/>
              </a:rPr>
              <a:t>Provide assistance to </a:t>
            </a:r>
            <a:r>
              <a:rPr lang="en-US" altLang="en-US" sz="1900" kern="0" dirty="0" smtClean="0">
                <a:solidFill>
                  <a:srgbClr val="000000"/>
                </a:solidFill>
                <a:cs typeface="Arial" pitchFamily="34" charset="0"/>
              </a:rPr>
              <a:t>Capital </a:t>
            </a:r>
            <a:r>
              <a:rPr lang="en-US" altLang="en-US" sz="1900" kern="0" dirty="0">
                <a:solidFill>
                  <a:srgbClr val="000000"/>
                </a:solidFill>
                <a:cs typeface="Arial" pitchFamily="34" charset="0"/>
              </a:rPr>
              <a:t>Team in collecting photo’s and tagging assets;</a:t>
            </a:r>
          </a:p>
          <a:p>
            <a:pPr lvl="0" eaLnBrk="0" fontAlgn="base" hangingPunct="0">
              <a:spcAft>
                <a:spcPct val="0"/>
              </a:spcAft>
              <a:buFontTx/>
              <a:buChar char="•"/>
              <a:defRPr/>
            </a:pPr>
            <a:r>
              <a:rPr lang="en-US" altLang="en-US" sz="1900" kern="0" dirty="0">
                <a:solidFill>
                  <a:srgbClr val="000000"/>
                </a:solidFill>
                <a:cs typeface="Arial" pitchFamily="34" charset="0"/>
              </a:rPr>
              <a:t>Confirm expected useful lives;</a:t>
            </a:r>
          </a:p>
          <a:p>
            <a:pPr lvl="0" eaLnBrk="0" fontAlgn="base" hangingPunct="0">
              <a:spcAft>
                <a:spcPct val="0"/>
              </a:spcAft>
              <a:buFontTx/>
              <a:buChar char="•"/>
              <a:defRPr/>
            </a:pPr>
            <a:r>
              <a:rPr lang="en-US" altLang="en-US" sz="1900" kern="0" dirty="0">
                <a:solidFill>
                  <a:srgbClr val="000000"/>
                </a:solidFill>
                <a:cs typeface="Arial" pitchFamily="34" charset="0"/>
              </a:rPr>
              <a:t>Notify to the </a:t>
            </a:r>
            <a:r>
              <a:rPr lang="en-US" altLang="en-US" sz="1900" kern="0" dirty="0" smtClean="0">
                <a:solidFill>
                  <a:srgbClr val="000000"/>
                </a:solidFill>
                <a:cs typeface="Arial" pitchFamily="34" charset="0"/>
              </a:rPr>
              <a:t>Capital Team </a:t>
            </a:r>
            <a:r>
              <a:rPr lang="en-US" altLang="en-US" sz="1900" kern="0" dirty="0">
                <a:solidFill>
                  <a:srgbClr val="000000"/>
                </a:solidFill>
                <a:cs typeface="Arial" pitchFamily="34" charset="0"/>
              </a:rPr>
              <a:t>within 10 days, any changes required to the asset record on Oracle</a:t>
            </a:r>
            <a:r>
              <a:rPr lang="en-US" altLang="en-US" sz="1900" kern="0" dirty="0" smtClean="0">
                <a:solidFill>
                  <a:srgbClr val="000000"/>
                </a:solidFill>
                <a:cs typeface="Arial" pitchFamily="34" charset="0"/>
              </a:rPr>
              <a:t>;</a:t>
            </a:r>
          </a:p>
          <a:p>
            <a:pPr lvl="0" eaLnBrk="0" fontAlgn="base" hangingPunct="0">
              <a:spcAft>
                <a:spcPct val="0"/>
              </a:spcAft>
              <a:buFontTx/>
              <a:buChar char="•"/>
              <a:defRPr/>
            </a:pPr>
            <a:r>
              <a:rPr lang="en-US" altLang="en-US" sz="1900" kern="0" dirty="0" smtClean="0">
                <a:solidFill>
                  <a:srgbClr val="000000"/>
                </a:solidFill>
                <a:cs typeface="Arial" pitchFamily="34" charset="0"/>
              </a:rPr>
              <a:t>Notify the Capital Team of an appropriate person to transfer the asset to if you are leaving your role;</a:t>
            </a:r>
            <a:endParaRPr lang="en-US" altLang="en-US" sz="1900" kern="0" dirty="0">
              <a:solidFill>
                <a:srgbClr val="000000"/>
              </a:solidFill>
              <a:cs typeface="Arial" pitchFamily="34" charset="0"/>
            </a:endParaRPr>
          </a:p>
          <a:p>
            <a:pPr lvl="0" eaLnBrk="0" fontAlgn="base" hangingPunct="0">
              <a:spcAft>
                <a:spcPct val="0"/>
              </a:spcAft>
              <a:buFontTx/>
              <a:buChar char="•"/>
              <a:defRPr/>
            </a:pPr>
            <a:r>
              <a:rPr lang="en-US" altLang="en-US" sz="1900" kern="0" dirty="0">
                <a:solidFill>
                  <a:srgbClr val="000000"/>
                </a:solidFill>
                <a:cs typeface="Arial" pitchFamily="34" charset="0"/>
              </a:rPr>
              <a:t>Assist in identifying </a:t>
            </a:r>
            <a:r>
              <a:rPr lang="en-US" altLang="en-US" sz="1900" kern="0" dirty="0" smtClean="0">
                <a:solidFill>
                  <a:srgbClr val="000000"/>
                </a:solidFill>
                <a:cs typeface="Arial" pitchFamily="34" charset="0"/>
              </a:rPr>
              <a:t>owners</a:t>
            </a:r>
            <a:r>
              <a:rPr lang="en-US" altLang="en-US" sz="1900" kern="0" dirty="0">
                <a:solidFill>
                  <a:srgbClr val="000000"/>
                </a:solidFill>
                <a:cs typeface="Arial" pitchFamily="34" charset="0"/>
              </a:rPr>
              <a:t>’ assets in annual verification process;</a:t>
            </a:r>
          </a:p>
          <a:p>
            <a:pPr lvl="0" eaLnBrk="0" fontAlgn="base" hangingPunct="0">
              <a:spcAft>
                <a:spcPct val="0"/>
              </a:spcAft>
              <a:buFontTx/>
              <a:buChar char="•"/>
              <a:defRPr/>
            </a:pPr>
            <a:r>
              <a:rPr lang="en-US" altLang="en-US" sz="1900" kern="0" dirty="0">
                <a:solidFill>
                  <a:srgbClr val="000000"/>
                </a:solidFill>
                <a:cs typeface="Arial" pitchFamily="34" charset="0"/>
              </a:rPr>
              <a:t>Assist in annual asset impairment exercise;</a:t>
            </a:r>
          </a:p>
          <a:p>
            <a:pPr lvl="0" eaLnBrk="0" fontAlgn="base" hangingPunct="0">
              <a:spcAft>
                <a:spcPct val="0"/>
              </a:spcAft>
              <a:buFontTx/>
              <a:buChar char="•"/>
              <a:defRPr/>
            </a:pPr>
            <a:r>
              <a:rPr lang="en-US" altLang="en-US" sz="1900" kern="0" dirty="0">
                <a:solidFill>
                  <a:srgbClr val="000000"/>
                </a:solidFill>
                <a:cs typeface="Arial" pitchFamily="34" charset="0"/>
              </a:rPr>
              <a:t>Advise promptly if the conditions that prompted any prior asset impairment subsequently change;</a:t>
            </a:r>
          </a:p>
          <a:p>
            <a:pPr lvl="0" eaLnBrk="0" fontAlgn="base" hangingPunct="0">
              <a:spcAft>
                <a:spcPct val="0"/>
              </a:spcAft>
              <a:buFontTx/>
              <a:buChar char="•"/>
              <a:defRPr/>
            </a:pPr>
            <a:r>
              <a:rPr lang="en-US" altLang="en-US" sz="1900" kern="0" dirty="0">
                <a:solidFill>
                  <a:srgbClr val="000000"/>
                </a:solidFill>
                <a:cs typeface="Arial" pitchFamily="34" charset="0"/>
              </a:rPr>
              <a:t>Assist in the quinquennial revaluation of assets by outside Professional Valuers;</a:t>
            </a:r>
          </a:p>
          <a:p>
            <a:pPr lvl="0" eaLnBrk="0" fontAlgn="base" hangingPunct="0">
              <a:spcAft>
                <a:spcPct val="0"/>
              </a:spcAft>
              <a:buFontTx/>
              <a:buChar char="•"/>
              <a:defRPr/>
            </a:pPr>
            <a:r>
              <a:rPr lang="en-US" altLang="en-US" sz="1900" kern="0" dirty="0">
                <a:solidFill>
                  <a:srgbClr val="000000"/>
                </a:solidFill>
                <a:cs typeface="Arial" pitchFamily="34" charset="0"/>
              </a:rPr>
              <a:t>Provide estimated new asset lives for assets coming to the end of their original recorded asset life.</a:t>
            </a:r>
          </a:p>
          <a:p>
            <a:endParaRPr lang="en-GB" dirty="0"/>
          </a:p>
        </p:txBody>
      </p:sp>
    </p:spTree>
    <p:extLst>
      <p:ext uri="{BB962C8B-B14F-4D97-AF65-F5344CB8AC3E}">
        <p14:creationId xmlns:p14="http://schemas.microsoft.com/office/powerpoint/2010/main" val="355885551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Capital Spend - Background</a:t>
            </a:r>
          </a:p>
        </p:txBody>
      </p:sp>
      <p:sp>
        <p:nvSpPr>
          <p:cNvPr id="3" name="Content Placeholder 2"/>
          <p:cNvSpPr>
            <a:spLocks noGrp="1"/>
          </p:cNvSpPr>
          <p:nvPr>
            <p:ph idx="1"/>
          </p:nvPr>
        </p:nvSpPr>
        <p:spPr/>
        <p:txBody>
          <a:bodyPr>
            <a:normAutofit/>
          </a:bodyPr>
          <a:lstStyle/>
          <a:p>
            <a:r>
              <a:rPr lang="en-GB" sz="2400" dirty="0"/>
              <a:t>We receive our ‘Capital’ Allocation from BEIS – but </a:t>
            </a:r>
            <a:r>
              <a:rPr lang="en-GB" sz="2400" dirty="0" smtClean="0"/>
              <a:t>not all capital spend gets treated the same;</a:t>
            </a:r>
            <a:endParaRPr lang="en-GB" sz="2400" dirty="0"/>
          </a:p>
          <a:p>
            <a:r>
              <a:rPr lang="en-GB" sz="2400" dirty="0"/>
              <a:t>Financial Accounting Standards determine what is ‘Capital’;</a:t>
            </a:r>
          </a:p>
          <a:p>
            <a:r>
              <a:rPr lang="en-GB" sz="2400" dirty="0"/>
              <a:t>STFC policies are used to interpret the greyer areas;</a:t>
            </a:r>
          </a:p>
          <a:p>
            <a:r>
              <a:rPr lang="en-GB" sz="2400" dirty="0"/>
              <a:t>Our aim is to be pragmatic and maximise capital spend;</a:t>
            </a:r>
          </a:p>
          <a:p>
            <a:r>
              <a:rPr lang="en-GB" sz="2400" dirty="0"/>
              <a:t>But there will be costs that can not be classed as capital;</a:t>
            </a:r>
          </a:p>
          <a:p>
            <a:r>
              <a:rPr lang="en-GB" sz="2400" dirty="0"/>
              <a:t>We are audited by both the NAO and Internal Audit to ensure we comply with current practices, standards, and policies</a:t>
            </a:r>
            <a:r>
              <a:rPr lang="en-GB" sz="2400" dirty="0" smtClean="0"/>
              <a:t>.</a:t>
            </a:r>
            <a:endParaRPr lang="en-GB" sz="2400" dirty="0"/>
          </a:p>
        </p:txBody>
      </p:sp>
    </p:spTree>
    <p:extLst>
      <p:ext uri="{BB962C8B-B14F-4D97-AF65-F5344CB8AC3E}">
        <p14:creationId xmlns:p14="http://schemas.microsoft.com/office/powerpoint/2010/main" val="154793897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7787208" cy="994122"/>
          </a:xfrm>
        </p:spPr>
        <p:txBody>
          <a:bodyPr>
            <a:normAutofit/>
          </a:bodyPr>
          <a:lstStyle/>
          <a:p>
            <a:r>
              <a:rPr lang="en-GB" b="1" dirty="0" smtClean="0"/>
              <a:t>Capital</a:t>
            </a:r>
            <a:endParaRPr lang="en-GB" b="1" dirty="0"/>
          </a:p>
        </p:txBody>
      </p:sp>
      <p:sp>
        <p:nvSpPr>
          <p:cNvPr id="3" name="Content Placeholder 2"/>
          <p:cNvSpPr>
            <a:spLocks noGrp="1"/>
          </p:cNvSpPr>
          <p:nvPr>
            <p:ph idx="1"/>
          </p:nvPr>
        </p:nvSpPr>
        <p:spPr>
          <a:xfrm>
            <a:off x="457200" y="1484784"/>
            <a:ext cx="8219256" cy="3960440"/>
          </a:xfrm>
        </p:spPr>
        <p:txBody>
          <a:bodyPr>
            <a:normAutofit/>
          </a:bodyPr>
          <a:lstStyle/>
          <a:p>
            <a:r>
              <a:rPr lang="en-GB" dirty="0" smtClean="0"/>
              <a:t>Capital Spend- Money </a:t>
            </a:r>
            <a:r>
              <a:rPr lang="en-GB" dirty="0"/>
              <a:t>that is spent on </a:t>
            </a:r>
            <a:r>
              <a:rPr lang="en-GB" dirty="0" smtClean="0"/>
              <a:t>investments to create growth </a:t>
            </a:r>
          </a:p>
          <a:p>
            <a:r>
              <a:rPr lang="en-GB" dirty="0" smtClean="0"/>
              <a:t>Fixed Assets- Long term assets that we own</a:t>
            </a:r>
          </a:p>
          <a:p>
            <a:endParaRPr lang="en-GB" dirty="0"/>
          </a:p>
          <a:p>
            <a:r>
              <a:rPr lang="en-GB" dirty="0" smtClean="0"/>
              <a:t>Resource- Day to day spending</a:t>
            </a:r>
          </a:p>
          <a:p>
            <a:r>
              <a:rPr lang="en-GB" dirty="0" smtClean="0"/>
              <a:t>Capital Grant- Funds given to procure assets to be controlled by an external organisation</a:t>
            </a:r>
          </a:p>
          <a:p>
            <a:endParaRPr lang="en-GB" dirty="0"/>
          </a:p>
        </p:txBody>
      </p:sp>
    </p:spTree>
    <p:extLst>
      <p:ext uri="{BB962C8B-B14F-4D97-AF65-F5344CB8AC3E}">
        <p14:creationId xmlns:p14="http://schemas.microsoft.com/office/powerpoint/2010/main" val="112395209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Characteristics of a Fixed Asset</a:t>
            </a:r>
          </a:p>
        </p:txBody>
      </p:sp>
      <p:sp>
        <p:nvSpPr>
          <p:cNvPr id="3" name="Content Placeholder 2"/>
          <p:cNvSpPr>
            <a:spLocks noGrp="1"/>
          </p:cNvSpPr>
          <p:nvPr>
            <p:ph idx="1"/>
          </p:nvPr>
        </p:nvSpPr>
        <p:spPr/>
        <p:txBody>
          <a:bodyPr>
            <a:normAutofit fontScale="47500" lnSpcReduction="20000"/>
          </a:bodyPr>
          <a:lstStyle/>
          <a:p>
            <a:pPr marL="0" indent="0">
              <a:buNone/>
              <a:defRPr/>
            </a:pPr>
            <a:r>
              <a:rPr lang="en-US" altLang="en-US" sz="4000" u="sng" dirty="0"/>
              <a:t>Capital spend:</a:t>
            </a:r>
          </a:p>
          <a:p>
            <a:pPr>
              <a:defRPr/>
            </a:pPr>
            <a:r>
              <a:rPr lang="en-US" altLang="en-US" sz="4000" dirty="0"/>
              <a:t>Tangible assets – a physical substance;</a:t>
            </a:r>
          </a:p>
          <a:p>
            <a:pPr>
              <a:defRPr/>
            </a:pPr>
            <a:r>
              <a:rPr lang="en-US" altLang="en-US" sz="4000" dirty="0"/>
              <a:t>Intangible assets – non-physical in nature  (e.g. software &amp; software licenses - purchased or generated in-house).</a:t>
            </a:r>
          </a:p>
          <a:p>
            <a:pPr lvl="2">
              <a:defRPr/>
            </a:pPr>
            <a:endParaRPr lang="en-US" altLang="en-US" sz="4000" dirty="0"/>
          </a:p>
          <a:p>
            <a:pPr marL="0" lvl="2" indent="0">
              <a:buFontTx/>
              <a:buNone/>
              <a:defRPr/>
            </a:pPr>
            <a:r>
              <a:rPr lang="en-US" altLang="en-US" sz="4000" u="sng" dirty="0" smtClean="0"/>
              <a:t>All of the Following must apply:</a:t>
            </a:r>
            <a:endParaRPr lang="en-US" altLang="en-US" sz="4000" u="sng" dirty="0"/>
          </a:p>
          <a:p>
            <a:pPr>
              <a:defRPr/>
            </a:pPr>
            <a:r>
              <a:rPr lang="en-US" altLang="en-US" sz="4000" dirty="0"/>
              <a:t>Intention is to complete and use the asset for the production or supply of goods or services;</a:t>
            </a:r>
          </a:p>
          <a:p>
            <a:pPr>
              <a:defRPr/>
            </a:pPr>
            <a:r>
              <a:rPr lang="en-US" altLang="en-US" sz="4000" dirty="0"/>
              <a:t>Technically feasible to complete the asset;</a:t>
            </a:r>
          </a:p>
          <a:p>
            <a:pPr>
              <a:defRPr/>
            </a:pPr>
            <a:r>
              <a:rPr lang="en-US" altLang="en-US" sz="4000" dirty="0"/>
              <a:t>Used on a continuing basis in the entities activities, and for &gt;1yr;</a:t>
            </a:r>
          </a:p>
          <a:p>
            <a:pPr>
              <a:defRPr/>
            </a:pPr>
            <a:r>
              <a:rPr lang="en-US" altLang="en-US" sz="4000" dirty="0"/>
              <a:t>Must give rights to probable future economic benefits;</a:t>
            </a:r>
          </a:p>
          <a:p>
            <a:pPr>
              <a:defRPr/>
            </a:pPr>
            <a:r>
              <a:rPr lang="en-US" altLang="en-US" sz="4000" dirty="0"/>
              <a:t>Costs should be measured reliably and be &gt;£10k;</a:t>
            </a:r>
          </a:p>
          <a:p>
            <a:pPr>
              <a:defRPr/>
            </a:pPr>
            <a:r>
              <a:rPr lang="en-US" altLang="en-US" sz="4000" dirty="0"/>
              <a:t>£10k = £8,333 plus non-recoverable VAT;</a:t>
            </a:r>
          </a:p>
          <a:p>
            <a:pPr>
              <a:defRPr/>
            </a:pPr>
            <a:r>
              <a:rPr lang="en-US" altLang="en-US" sz="4000" dirty="0"/>
              <a:t>Asset must be owned by STFC.</a:t>
            </a:r>
          </a:p>
          <a:p>
            <a:endParaRPr lang="en-GB" dirty="0"/>
          </a:p>
        </p:txBody>
      </p:sp>
    </p:spTree>
    <p:extLst>
      <p:ext uri="{BB962C8B-B14F-4D97-AF65-F5344CB8AC3E}">
        <p14:creationId xmlns:p14="http://schemas.microsoft.com/office/powerpoint/2010/main" val="265650802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76672"/>
            <a:ext cx="6840760" cy="1008112"/>
          </a:xfrm>
        </p:spPr>
        <p:txBody>
          <a:bodyPr>
            <a:noAutofit/>
          </a:bodyPr>
          <a:lstStyle/>
          <a:p>
            <a:r>
              <a:rPr lang="en-GB" sz="3200" b="1" dirty="0"/>
              <a:t>Capital Grants – GL Account Code 1004</a:t>
            </a:r>
          </a:p>
        </p:txBody>
      </p:sp>
      <p:sp>
        <p:nvSpPr>
          <p:cNvPr id="3" name="Content Placeholder 2"/>
          <p:cNvSpPr>
            <a:spLocks noGrp="1"/>
          </p:cNvSpPr>
          <p:nvPr>
            <p:ph idx="1"/>
          </p:nvPr>
        </p:nvSpPr>
        <p:spPr>
          <a:xfrm>
            <a:off x="457200" y="1600200"/>
            <a:ext cx="7859216" cy="3556991"/>
          </a:xfrm>
        </p:spPr>
        <p:txBody>
          <a:bodyPr>
            <a:normAutofit/>
          </a:bodyPr>
          <a:lstStyle/>
          <a:p>
            <a:pPr marL="1055688" lvl="2" indent="-342900">
              <a:defRPr/>
            </a:pPr>
            <a:r>
              <a:rPr lang="en-US" sz="2000" dirty="0"/>
              <a:t>Funding  given to external entities for the purpose of capital investment – the asset(s) is owned by the third party and not by STFC.</a:t>
            </a:r>
          </a:p>
          <a:p>
            <a:pPr marL="712788" lvl="2" indent="0">
              <a:buFontTx/>
              <a:buNone/>
              <a:defRPr/>
            </a:pPr>
            <a:endParaRPr lang="en-US" sz="2000" dirty="0"/>
          </a:p>
          <a:p>
            <a:pPr marL="1055688" lvl="2" indent="-342900">
              <a:defRPr/>
            </a:pPr>
            <a:r>
              <a:rPr lang="en-US" sz="2000" dirty="0" smtClean="0"/>
              <a:t>What it says in the contract is important – if STFC retains ownership then the asset goes on our FAR.</a:t>
            </a:r>
          </a:p>
          <a:p>
            <a:pPr marL="1055688" lvl="2" indent="-342900">
              <a:defRPr/>
            </a:pPr>
            <a:endParaRPr lang="en-US" sz="2000" dirty="0"/>
          </a:p>
          <a:p>
            <a:pPr marL="1055688" lvl="2" indent="-342900">
              <a:defRPr/>
            </a:pPr>
            <a:r>
              <a:rPr lang="en-US" sz="2000" dirty="0"/>
              <a:t>Do not post the Grants to ‘capital expenditure’ if an STFC asset is not going to be created – post to GL account code 1004</a:t>
            </a:r>
            <a:r>
              <a:rPr lang="en-US" sz="2000" dirty="0" smtClean="0"/>
              <a:t>.</a:t>
            </a:r>
            <a:endParaRPr lang="en-GB" sz="2000" dirty="0"/>
          </a:p>
        </p:txBody>
      </p:sp>
    </p:spTree>
    <p:extLst>
      <p:ext uri="{BB962C8B-B14F-4D97-AF65-F5344CB8AC3E}">
        <p14:creationId xmlns:p14="http://schemas.microsoft.com/office/powerpoint/2010/main" val="404547349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734" y="485219"/>
            <a:ext cx="7594602" cy="783541"/>
          </a:xfrm>
        </p:spPr>
        <p:txBody>
          <a:bodyPr>
            <a:normAutofit/>
          </a:bodyPr>
          <a:lstStyle/>
          <a:p>
            <a:r>
              <a:rPr lang="en-GB" sz="3200" b="1" dirty="0"/>
              <a:t>T</a:t>
            </a:r>
            <a:r>
              <a:rPr lang="en-GB" sz="3200" b="1" dirty="0" smtClean="0"/>
              <a:t>wo </a:t>
            </a:r>
            <a:r>
              <a:rPr lang="en-GB" sz="3200" b="1" dirty="0"/>
              <a:t>Routes to Capitalisation</a:t>
            </a:r>
          </a:p>
        </p:txBody>
      </p:sp>
      <p:sp>
        <p:nvSpPr>
          <p:cNvPr id="3" name="Content Placeholder 2"/>
          <p:cNvSpPr>
            <a:spLocks noGrp="1"/>
          </p:cNvSpPr>
          <p:nvPr>
            <p:ph idx="1"/>
          </p:nvPr>
        </p:nvSpPr>
        <p:spPr>
          <a:xfrm>
            <a:off x="179512" y="1268760"/>
            <a:ext cx="8640960" cy="4464496"/>
          </a:xfrm>
        </p:spPr>
        <p:txBody>
          <a:bodyPr>
            <a:noAutofit/>
          </a:bodyPr>
          <a:lstStyle/>
          <a:p>
            <a:pPr marL="631825" lvl="2" indent="-457200">
              <a:buFont typeface="+mj-lt"/>
              <a:buAutoNum type="arabicPeriod"/>
              <a:defRPr/>
            </a:pPr>
            <a:r>
              <a:rPr lang="en-US" dirty="0"/>
              <a:t>Standalone Capital </a:t>
            </a:r>
            <a:r>
              <a:rPr lang="en-US" dirty="0" smtClean="0"/>
              <a:t>Items </a:t>
            </a:r>
            <a:r>
              <a:rPr lang="en-US" dirty="0"/>
              <a:t>-  </a:t>
            </a:r>
            <a:r>
              <a:rPr lang="en-US" dirty="0" smtClean="0"/>
              <a:t>that are ready and available for use</a:t>
            </a:r>
          </a:p>
          <a:p>
            <a:pPr marL="974725" lvl="3" indent="-342900">
              <a:defRPr/>
            </a:pPr>
            <a:r>
              <a:rPr lang="en-US" sz="2400" dirty="0"/>
              <a:t>Costs are coded to GL Account code 5203 Assets Clearing;</a:t>
            </a:r>
          </a:p>
          <a:p>
            <a:pPr marL="712788" lvl="2" indent="-538163">
              <a:buFont typeface="+mj-lt"/>
              <a:buAutoNum type="arabicPeriod"/>
              <a:defRPr/>
            </a:pPr>
            <a:endParaRPr lang="en-US" dirty="0"/>
          </a:p>
          <a:p>
            <a:pPr marL="631825" lvl="2" indent="-457200">
              <a:spcBef>
                <a:spcPts val="0"/>
              </a:spcBef>
              <a:buFont typeface="+mj-lt"/>
              <a:buAutoNum type="arabicPeriod" startAt="2"/>
              <a:defRPr/>
            </a:pPr>
            <a:r>
              <a:rPr lang="en-US" dirty="0"/>
              <a:t>Capital Projects – i.e. – normally multiple assets, constructed on site, some taking many months if not years to complete, varying in-use dates, and possibly varying asset categories. </a:t>
            </a:r>
          </a:p>
          <a:p>
            <a:pPr marL="974725" lvl="3" indent="-342900">
              <a:spcBef>
                <a:spcPts val="0"/>
              </a:spcBef>
              <a:defRPr/>
            </a:pPr>
            <a:r>
              <a:rPr lang="en-US" sz="2400" dirty="0"/>
              <a:t>Costs are coded to GL Account code 5191 Projects CIP Clearing;</a:t>
            </a:r>
          </a:p>
          <a:p>
            <a:pPr marL="974725" lvl="3" indent="-342900">
              <a:spcBef>
                <a:spcPts val="0"/>
              </a:spcBef>
              <a:defRPr/>
            </a:pPr>
            <a:r>
              <a:rPr lang="en-US" sz="2400" dirty="0"/>
              <a:t>With Capital Projects , CIP assets are created early in the life of a project and costs are moved to the CIP asset records from GL 5191 at regular intervals.</a:t>
            </a:r>
            <a:endParaRPr lang="en-GB" sz="2400" dirty="0"/>
          </a:p>
        </p:txBody>
      </p:sp>
      <p:sp>
        <p:nvSpPr>
          <p:cNvPr id="4" name="TextBox 3"/>
          <p:cNvSpPr txBox="1"/>
          <p:nvPr/>
        </p:nvSpPr>
        <p:spPr>
          <a:xfrm>
            <a:off x="179512" y="5949280"/>
            <a:ext cx="5400600" cy="430887"/>
          </a:xfrm>
          <a:prstGeom prst="rect">
            <a:avLst/>
          </a:prstGeom>
          <a:noFill/>
        </p:spPr>
        <p:txBody>
          <a:bodyPr wrap="square" rtlCol="0">
            <a:spAutoFit/>
          </a:bodyPr>
          <a:lstStyle/>
          <a:p>
            <a:r>
              <a:rPr lang="en-GB" sz="2200" b="1" dirty="0" smtClean="0"/>
              <a:t>Link to: </a:t>
            </a:r>
            <a:r>
              <a:rPr lang="en-GB" sz="2200" b="1" dirty="0" smtClean="0">
                <a:hlinkClick r:id="rId3"/>
              </a:rPr>
              <a:t>Assets under Construction Policy</a:t>
            </a:r>
            <a:endParaRPr lang="en-GB" sz="2200" b="1" dirty="0"/>
          </a:p>
        </p:txBody>
      </p:sp>
    </p:spTree>
    <p:extLst>
      <p:ext uri="{BB962C8B-B14F-4D97-AF65-F5344CB8AC3E}">
        <p14:creationId xmlns:p14="http://schemas.microsoft.com/office/powerpoint/2010/main" val="40446106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41784"/>
            <a:ext cx="7524328" cy="1143000"/>
          </a:xfrm>
        </p:spPr>
        <p:txBody>
          <a:bodyPr>
            <a:normAutofit/>
          </a:bodyPr>
          <a:lstStyle/>
          <a:p>
            <a:r>
              <a:rPr lang="en-GB" sz="3600" b="1" dirty="0"/>
              <a:t>Creation of Asset From 5203</a:t>
            </a:r>
          </a:p>
        </p:txBody>
      </p:sp>
      <p:sp>
        <p:nvSpPr>
          <p:cNvPr id="3" name="Content Placeholder 2"/>
          <p:cNvSpPr>
            <a:spLocks noGrp="1"/>
          </p:cNvSpPr>
          <p:nvPr>
            <p:ph idx="1"/>
          </p:nvPr>
        </p:nvSpPr>
        <p:spPr>
          <a:xfrm>
            <a:off x="395536" y="1484784"/>
            <a:ext cx="8229600" cy="4525963"/>
          </a:xfrm>
        </p:spPr>
        <p:txBody>
          <a:bodyPr>
            <a:normAutofit/>
          </a:bodyPr>
          <a:lstStyle/>
          <a:p>
            <a:pPr marL="0" indent="0">
              <a:buNone/>
              <a:defRPr/>
            </a:pPr>
            <a:r>
              <a:rPr lang="en-GB" sz="2400" dirty="0"/>
              <a:t>5203 is a Capital (Asset) clearing account which is used to purchase standalone / one off Capital Purchases.</a:t>
            </a:r>
          </a:p>
          <a:p>
            <a:pPr marL="712788" lvl="2" indent="0">
              <a:buNone/>
              <a:defRPr/>
            </a:pPr>
            <a:endParaRPr lang="en-US" dirty="0"/>
          </a:p>
          <a:p>
            <a:pPr marL="0" indent="0">
              <a:buNone/>
            </a:pPr>
            <a:r>
              <a:rPr lang="en-GB" sz="2400" dirty="0"/>
              <a:t>The key characteristics of Capital Equipment purchased in 5203 </a:t>
            </a:r>
            <a:r>
              <a:rPr lang="en-GB" sz="2400" dirty="0" smtClean="0"/>
              <a:t>are:</a:t>
            </a:r>
            <a:endParaRPr lang="en-GB" sz="2400" dirty="0"/>
          </a:p>
          <a:p>
            <a:pPr lvl="0"/>
            <a:r>
              <a:rPr lang="en-GB" sz="2400" dirty="0"/>
              <a:t>The equipment has a value of over £10,000 including VAT and delivery costs. (£</a:t>
            </a:r>
            <a:r>
              <a:rPr lang="en-GB" sz="2400" dirty="0" smtClean="0"/>
              <a:t>8,333)</a:t>
            </a:r>
            <a:endParaRPr lang="en-GB" sz="2400" dirty="0"/>
          </a:p>
          <a:p>
            <a:pPr lvl="0"/>
            <a:r>
              <a:rPr lang="en-GB" sz="2400" dirty="0"/>
              <a:t>Equipment is used by STFC for more than 1 year.</a:t>
            </a:r>
          </a:p>
          <a:p>
            <a:pPr lvl="0"/>
            <a:r>
              <a:rPr lang="en-GB" sz="2400" dirty="0"/>
              <a:t>Equipment is owned and controlled by STFC.</a:t>
            </a:r>
          </a:p>
        </p:txBody>
      </p:sp>
    </p:spTree>
    <p:extLst>
      <p:ext uri="{BB962C8B-B14F-4D97-AF65-F5344CB8AC3E}">
        <p14:creationId xmlns:p14="http://schemas.microsoft.com/office/powerpoint/2010/main" val="239830229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36301"/>
            <a:ext cx="7524328" cy="1143000"/>
          </a:xfrm>
        </p:spPr>
        <p:txBody>
          <a:bodyPr>
            <a:normAutofit/>
          </a:bodyPr>
          <a:lstStyle/>
          <a:p>
            <a:r>
              <a:rPr lang="en-GB" sz="3600" b="1" dirty="0"/>
              <a:t>Creation of Asset From 5203</a:t>
            </a:r>
          </a:p>
        </p:txBody>
      </p:sp>
      <p:sp>
        <p:nvSpPr>
          <p:cNvPr id="3" name="Content Placeholder 2"/>
          <p:cNvSpPr>
            <a:spLocks noGrp="1"/>
          </p:cNvSpPr>
          <p:nvPr>
            <p:ph idx="1"/>
          </p:nvPr>
        </p:nvSpPr>
        <p:spPr>
          <a:xfrm>
            <a:off x="251520" y="1279301"/>
            <a:ext cx="8229600" cy="4525963"/>
          </a:xfrm>
        </p:spPr>
        <p:txBody>
          <a:bodyPr>
            <a:noAutofit/>
          </a:bodyPr>
          <a:lstStyle/>
          <a:p>
            <a:r>
              <a:rPr lang="en-GB" sz="1800" dirty="0"/>
              <a:t>Anything fitting the </a:t>
            </a:r>
            <a:r>
              <a:rPr lang="en-GB" sz="1800" dirty="0" smtClean="0"/>
              <a:t>asset characteristics </a:t>
            </a:r>
            <a:r>
              <a:rPr lang="en-GB" sz="1800" dirty="0"/>
              <a:t>would be classed as Capital and purchased via 5203 </a:t>
            </a:r>
            <a:r>
              <a:rPr lang="en-GB" sz="1800" dirty="0" smtClean="0"/>
              <a:t>these may include;</a:t>
            </a:r>
            <a:endParaRPr lang="en-GB" sz="1800" dirty="0"/>
          </a:p>
          <a:p>
            <a:pPr lvl="1"/>
            <a:r>
              <a:rPr lang="en-GB" sz="1800" dirty="0"/>
              <a:t>Vehicle</a:t>
            </a:r>
          </a:p>
          <a:p>
            <a:pPr lvl="1"/>
            <a:r>
              <a:rPr lang="en-GB" sz="1800" dirty="0"/>
              <a:t>Workshop Machinery</a:t>
            </a:r>
          </a:p>
          <a:p>
            <a:pPr lvl="1"/>
            <a:r>
              <a:rPr lang="en-GB" sz="1800" dirty="0"/>
              <a:t>Lab Equipment</a:t>
            </a:r>
          </a:p>
          <a:p>
            <a:pPr lvl="1"/>
            <a:r>
              <a:rPr lang="en-GB" sz="1800" dirty="0"/>
              <a:t>Oscilloscopes</a:t>
            </a:r>
          </a:p>
          <a:p>
            <a:pPr lvl="1"/>
            <a:r>
              <a:rPr lang="en-GB" sz="1800" dirty="0"/>
              <a:t>Hi-spec Servers and </a:t>
            </a:r>
            <a:r>
              <a:rPr lang="en-GB" sz="1800" dirty="0" smtClean="0"/>
              <a:t>Computers</a:t>
            </a:r>
          </a:p>
          <a:p>
            <a:pPr lvl="1"/>
            <a:endParaRPr lang="en-GB" sz="1800" dirty="0"/>
          </a:p>
          <a:p>
            <a:pPr marL="514350" indent="-457200"/>
            <a:r>
              <a:rPr lang="en-GB" sz="1800" dirty="0" smtClean="0"/>
              <a:t>When </a:t>
            </a:r>
            <a:r>
              <a:rPr lang="en-GB" sz="1800" dirty="0"/>
              <a:t>costs are picked up in 5203 appointments are made by the Capital Management Team with the purchaser to arrange to Asset Tag the equipment. Fixed Asset stickers are put on the equipment and details including Asset Description, Serial number and expected Asset Life are collected. Photographs of the equipment are also taken for future reference and as evidence the equipment exists.</a:t>
            </a:r>
          </a:p>
        </p:txBody>
      </p:sp>
    </p:spTree>
    <p:extLst>
      <p:ext uri="{BB962C8B-B14F-4D97-AF65-F5344CB8AC3E}">
        <p14:creationId xmlns:p14="http://schemas.microsoft.com/office/powerpoint/2010/main" val="52429049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704" y="116632"/>
            <a:ext cx="7272808" cy="936104"/>
          </a:xfrm>
        </p:spPr>
        <p:txBody>
          <a:bodyPr>
            <a:normAutofit/>
          </a:bodyPr>
          <a:lstStyle/>
          <a:p>
            <a:r>
              <a:rPr lang="en-GB" sz="3600" b="1" dirty="0"/>
              <a:t>Capital Management </a:t>
            </a:r>
            <a:r>
              <a:rPr lang="en-GB" sz="3600" b="1" dirty="0" smtClean="0"/>
              <a:t>- Team</a:t>
            </a:r>
            <a:endParaRPr lang="en-GB" sz="3600" b="1" dirty="0"/>
          </a:p>
        </p:txBody>
      </p:sp>
      <p:sp>
        <p:nvSpPr>
          <p:cNvPr id="7" name="Freeform 6"/>
          <p:cNvSpPr/>
          <p:nvPr/>
        </p:nvSpPr>
        <p:spPr>
          <a:xfrm>
            <a:off x="4451390" y="3367810"/>
            <a:ext cx="1184350" cy="321370"/>
          </a:xfrm>
          <a:custGeom>
            <a:avLst/>
            <a:gdLst/>
            <a:ahLst/>
            <a:cxnLst/>
            <a:rect l="0" t="0" r="0" b="0"/>
            <a:pathLst>
              <a:path>
                <a:moveTo>
                  <a:pt x="0" y="0"/>
                </a:moveTo>
                <a:lnTo>
                  <a:pt x="0" y="179189"/>
                </a:lnTo>
                <a:lnTo>
                  <a:pt x="1184350" y="179189"/>
                </a:lnTo>
                <a:lnTo>
                  <a:pt x="1184350" y="32137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3024928" y="4646002"/>
            <a:ext cx="91440" cy="284362"/>
          </a:xfrm>
          <a:custGeom>
            <a:avLst/>
            <a:gdLst/>
            <a:ahLst/>
            <a:cxnLst/>
            <a:rect l="0" t="0" r="0" b="0"/>
            <a:pathLst>
              <a:path>
                <a:moveTo>
                  <a:pt x="45720" y="0"/>
                </a:moveTo>
                <a:lnTo>
                  <a:pt x="45720" y="142181"/>
                </a:lnTo>
                <a:lnTo>
                  <a:pt x="46245" y="142181"/>
                </a:lnTo>
                <a:lnTo>
                  <a:pt x="46245" y="28436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p:cNvSpPr/>
          <p:nvPr/>
        </p:nvSpPr>
        <p:spPr>
          <a:xfrm>
            <a:off x="3070648" y="3367810"/>
            <a:ext cx="1380742" cy="321370"/>
          </a:xfrm>
          <a:custGeom>
            <a:avLst/>
            <a:gdLst/>
            <a:ahLst/>
            <a:cxnLst/>
            <a:rect l="0" t="0" r="0" b="0"/>
            <a:pathLst>
              <a:path>
                <a:moveTo>
                  <a:pt x="1380742" y="0"/>
                </a:moveTo>
                <a:lnTo>
                  <a:pt x="1380742" y="179189"/>
                </a:lnTo>
                <a:lnTo>
                  <a:pt x="0" y="179189"/>
                </a:lnTo>
                <a:lnTo>
                  <a:pt x="0" y="32137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4405119" y="2164335"/>
            <a:ext cx="91440" cy="248082"/>
          </a:xfrm>
          <a:custGeom>
            <a:avLst/>
            <a:gdLst/>
            <a:ahLst/>
            <a:cxnLst/>
            <a:rect l="0" t="0" r="0" b="0"/>
            <a:pathLst>
              <a:path>
                <a:moveTo>
                  <a:pt x="45720" y="0"/>
                </a:moveTo>
                <a:lnTo>
                  <a:pt x="45720" y="105901"/>
                </a:lnTo>
                <a:lnTo>
                  <a:pt x="46270" y="105901"/>
                </a:lnTo>
                <a:lnTo>
                  <a:pt x="46270" y="24808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Oval 10"/>
          <p:cNvSpPr/>
          <p:nvPr/>
        </p:nvSpPr>
        <p:spPr>
          <a:xfrm>
            <a:off x="3933632" y="1207568"/>
            <a:ext cx="1034413" cy="956767"/>
          </a:xfrm>
          <a:prstGeom prst="ellipse">
            <a:avLst/>
          </a:prstGeom>
          <a:blipFill rotWithShape="1">
            <a:blip r:embed="rId3"/>
            <a:stretch>
              <a:fillRect/>
            </a:stretch>
          </a:blip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Freeform 11"/>
          <p:cNvSpPr/>
          <p:nvPr/>
        </p:nvSpPr>
        <p:spPr>
          <a:xfrm>
            <a:off x="2342966" y="1199762"/>
            <a:ext cx="1364938" cy="909958"/>
          </a:xfrm>
          <a:custGeom>
            <a:avLst/>
            <a:gdLst>
              <a:gd name="connsiteX0" fmla="*/ 0 w 1364938"/>
              <a:gd name="connsiteY0" fmla="*/ 0 h 909958"/>
              <a:gd name="connsiteX1" fmla="*/ 1364938 w 1364938"/>
              <a:gd name="connsiteY1" fmla="*/ 0 h 909958"/>
              <a:gd name="connsiteX2" fmla="*/ 1364938 w 1364938"/>
              <a:gd name="connsiteY2" fmla="*/ 909958 h 909958"/>
              <a:gd name="connsiteX3" fmla="*/ 0 w 1364938"/>
              <a:gd name="connsiteY3" fmla="*/ 909958 h 909958"/>
              <a:gd name="connsiteX4" fmla="*/ 0 w 1364938"/>
              <a:gd name="connsiteY4" fmla="*/ 0 h 90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938" h="909958">
                <a:moveTo>
                  <a:pt x="0" y="0"/>
                </a:moveTo>
                <a:lnTo>
                  <a:pt x="1364938" y="0"/>
                </a:lnTo>
                <a:lnTo>
                  <a:pt x="1364938" y="909958"/>
                </a:lnTo>
                <a:lnTo>
                  <a:pt x="0" y="9099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Team Lead</a:t>
            </a:r>
          </a:p>
          <a:p>
            <a:pPr lvl="0" algn="ctr" defTabSz="622300">
              <a:lnSpc>
                <a:spcPct val="90000"/>
              </a:lnSpc>
              <a:spcBef>
                <a:spcPct val="0"/>
              </a:spcBef>
              <a:spcAft>
                <a:spcPct val="35000"/>
              </a:spcAft>
            </a:pPr>
            <a:r>
              <a:rPr lang="en-GB" sz="1400" kern="1200" dirty="0" smtClean="0"/>
              <a:t>Chris Biswell</a:t>
            </a:r>
            <a:endParaRPr lang="en-US" sz="1400" kern="1200" dirty="0"/>
          </a:p>
        </p:txBody>
      </p:sp>
      <p:sp>
        <p:nvSpPr>
          <p:cNvPr id="15" name="Oval 14"/>
          <p:cNvSpPr/>
          <p:nvPr/>
        </p:nvSpPr>
        <p:spPr>
          <a:xfrm>
            <a:off x="3934738" y="2412417"/>
            <a:ext cx="1033303" cy="955393"/>
          </a:xfrm>
          <a:prstGeom prst="ellipse">
            <a:avLst/>
          </a:prstGeom>
          <a:blipFill rotWithShape="1">
            <a:blip r:embed="rId4"/>
            <a:stretch>
              <a:fillRect/>
            </a:stretch>
          </a:blipFill>
          <a:ln>
            <a:noFill/>
          </a:ln>
          <a:effectLst>
            <a:outerShdw blurRad="50800" dist="38100" algn="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2434389" y="2412417"/>
            <a:ext cx="1364938" cy="909958"/>
          </a:xfrm>
          <a:custGeom>
            <a:avLst/>
            <a:gdLst>
              <a:gd name="connsiteX0" fmla="*/ 0 w 1364938"/>
              <a:gd name="connsiteY0" fmla="*/ 0 h 909958"/>
              <a:gd name="connsiteX1" fmla="*/ 1364938 w 1364938"/>
              <a:gd name="connsiteY1" fmla="*/ 0 h 909958"/>
              <a:gd name="connsiteX2" fmla="*/ 1364938 w 1364938"/>
              <a:gd name="connsiteY2" fmla="*/ 909958 h 909958"/>
              <a:gd name="connsiteX3" fmla="*/ 0 w 1364938"/>
              <a:gd name="connsiteY3" fmla="*/ 909958 h 909958"/>
              <a:gd name="connsiteX4" fmla="*/ 0 w 1364938"/>
              <a:gd name="connsiteY4" fmla="*/ 0 h 90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938" h="909958">
                <a:moveTo>
                  <a:pt x="0" y="0"/>
                </a:moveTo>
                <a:lnTo>
                  <a:pt x="1364938" y="0"/>
                </a:lnTo>
                <a:lnTo>
                  <a:pt x="1364938" y="909958"/>
                </a:lnTo>
                <a:lnTo>
                  <a:pt x="0" y="9099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dirty="0" smtClean="0"/>
              <a:t>Victoria Fairburn</a:t>
            </a:r>
          </a:p>
        </p:txBody>
      </p:sp>
      <p:sp>
        <p:nvSpPr>
          <p:cNvPr id="17" name="Oval 16"/>
          <p:cNvSpPr/>
          <p:nvPr/>
        </p:nvSpPr>
        <p:spPr>
          <a:xfrm>
            <a:off x="2552963" y="3689181"/>
            <a:ext cx="1035369" cy="956821"/>
          </a:xfrm>
          <a:prstGeom prst="ellipse">
            <a:avLst/>
          </a:prstGeom>
          <a:blipFill rotWithShape="1">
            <a:blip r:embed="rId5"/>
            <a:stretch>
              <a:fillRect/>
            </a:stretch>
          </a:blipFill>
          <a:ln>
            <a:noFill/>
          </a:ln>
          <a:effectLst>
            <a:outerShdw blurRad="50800" dist="38100" algn="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Freeform 17"/>
          <p:cNvSpPr/>
          <p:nvPr/>
        </p:nvSpPr>
        <p:spPr>
          <a:xfrm>
            <a:off x="3603101" y="3710337"/>
            <a:ext cx="1364938" cy="909958"/>
          </a:xfrm>
          <a:custGeom>
            <a:avLst/>
            <a:gdLst>
              <a:gd name="connsiteX0" fmla="*/ 0 w 1364938"/>
              <a:gd name="connsiteY0" fmla="*/ 0 h 909958"/>
              <a:gd name="connsiteX1" fmla="*/ 1364938 w 1364938"/>
              <a:gd name="connsiteY1" fmla="*/ 0 h 909958"/>
              <a:gd name="connsiteX2" fmla="*/ 1364938 w 1364938"/>
              <a:gd name="connsiteY2" fmla="*/ 909958 h 909958"/>
              <a:gd name="connsiteX3" fmla="*/ 0 w 1364938"/>
              <a:gd name="connsiteY3" fmla="*/ 909958 h 909958"/>
              <a:gd name="connsiteX4" fmla="*/ 0 w 1364938"/>
              <a:gd name="connsiteY4" fmla="*/ 0 h 90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938" h="909958">
                <a:moveTo>
                  <a:pt x="0" y="0"/>
                </a:moveTo>
                <a:lnTo>
                  <a:pt x="1364938" y="0"/>
                </a:lnTo>
                <a:lnTo>
                  <a:pt x="1364938" y="909958"/>
                </a:lnTo>
                <a:lnTo>
                  <a:pt x="0" y="9099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Joe Moxon</a:t>
            </a:r>
          </a:p>
        </p:txBody>
      </p:sp>
      <p:sp>
        <p:nvSpPr>
          <p:cNvPr id="19" name="Oval 18"/>
          <p:cNvSpPr/>
          <p:nvPr/>
        </p:nvSpPr>
        <p:spPr>
          <a:xfrm>
            <a:off x="2552437" y="4930364"/>
            <a:ext cx="1037471" cy="956994"/>
          </a:xfrm>
          <a:prstGeom prst="ellipse">
            <a:avLst/>
          </a:prstGeom>
          <a:blipFill rotWithShape="1">
            <a:blip r:embed="rId6"/>
            <a:stretch>
              <a:fillRect/>
            </a:stretch>
          </a:blipFill>
          <a:ln>
            <a:noFill/>
          </a:ln>
          <a:effectLst>
            <a:outerShdw blurRad="50800" dist="38100" algn="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Freeform 28"/>
          <p:cNvSpPr/>
          <p:nvPr/>
        </p:nvSpPr>
        <p:spPr>
          <a:xfrm>
            <a:off x="3599886" y="4952354"/>
            <a:ext cx="1364938" cy="909958"/>
          </a:xfrm>
          <a:custGeom>
            <a:avLst/>
            <a:gdLst>
              <a:gd name="connsiteX0" fmla="*/ 0 w 1364938"/>
              <a:gd name="connsiteY0" fmla="*/ 0 h 909958"/>
              <a:gd name="connsiteX1" fmla="*/ 1364938 w 1364938"/>
              <a:gd name="connsiteY1" fmla="*/ 0 h 909958"/>
              <a:gd name="connsiteX2" fmla="*/ 1364938 w 1364938"/>
              <a:gd name="connsiteY2" fmla="*/ 909958 h 909958"/>
              <a:gd name="connsiteX3" fmla="*/ 0 w 1364938"/>
              <a:gd name="connsiteY3" fmla="*/ 909958 h 909958"/>
              <a:gd name="connsiteX4" fmla="*/ 0 w 1364938"/>
              <a:gd name="connsiteY4" fmla="*/ 0 h 90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938" h="909958">
                <a:moveTo>
                  <a:pt x="0" y="0"/>
                </a:moveTo>
                <a:lnTo>
                  <a:pt x="1364938" y="0"/>
                </a:lnTo>
                <a:lnTo>
                  <a:pt x="1364938" y="909958"/>
                </a:lnTo>
                <a:lnTo>
                  <a:pt x="0" y="9099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Jeffrey Brown</a:t>
            </a:r>
          </a:p>
        </p:txBody>
      </p:sp>
      <p:sp>
        <p:nvSpPr>
          <p:cNvPr id="30" name="Oval 29"/>
          <p:cNvSpPr/>
          <p:nvPr/>
        </p:nvSpPr>
        <p:spPr>
          <a:xfrm>
            <a:off x="5118055" y="3689181"/>
            <a:ext cx="1035369" cy="956994"/>
          </a:xfrm>
          <a:prstGeom prst="ellipse">
            <a:avLst/>
          </a:prstGeom>
          <a:blipFill rotWithShape="1">
            <a:blip r:embed="rId7"/>
            <a:stretch>
              <a:fillRect/>
            </a:stretch>
          </a:blipFill>
          <a:ln>
            <a:noFill/>
          </a:ln>
          <a:effectLst>
            <a:outerShdw blurRad="50800" dist="38100" algn="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Freeform 30"/>
          <p:cNvSpPr/>
          <p:nvPr/>
        </p:nvSpPr>
        <p:spPr>
          <a:xfrm>
            <a:off x="5043266" y="4330060"/>
            <a:ext cx="1364938" cy="909958"/>
          </a:xfrm>
          <a:custGeom>
            <a:avLst/>
            <a:gdLst>
              <a:gd name="connsiteX0" fmla="*/ 0 w 1364938"/>
              <a:gd name="connsiteY0" fmla="*/ 0 h 909958"/>
              <a:gd name="connsiteX1" fmla="*/ 1364938 w 1364938"/>
              <a:gd name="connsiteY1" fmla="*/ 0 h 909958"/>
              <a:gd name="connsiteX2" fmla="*/ 1364938 w 1364938"/>
              <a:gd name="connsiteY2" fmla="*/ 909958 h 909958"/>
              <a:gd name="connsiteX3" fmla="*/ 0 w 1364938"/>
              <a:gd name="connsiteY3" fmla="*/ 909958 h 909958"/>
              <a:gd name="connsiteX4" fmla="*/ 0 w 1364938"/>
              <a:gd name="connsiteY4" fmla="*/ 0 h 90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938" h="909958">
                <a:moveTo>
                  <a:pt x="0" y="0"/>
                </a:moveTo>
                <a:lnTo>
                  <a:pt x="1364938" y="0"/>
                </a:lnTo>
                <a:lnTo>
                  <a:pt x="1364938" y="909958"/>
                </a:lnTo>
                <a:lnTo>
                  <a:pt x="0" y="9099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dirty="0" smtClean="0"/>
              <a:t>Silvia Fernandes</a:t>
            </a:r>
            <a:endParaRPr lang="en-US" sz="1400" kern="1200" dirty="0"/>
          </a:p>
        </p:txBody>
      </p:sp>
      <p:sp>
        <p:nvSpPr>
          <p:cNvPr id="13" name="TextBox 12"/>
          <p:cNvSpPr txBox="1"/>
          <p:nvPr/>
        </p:nvSpPr>
        <p:spPr>
          <a:xfrm>
            <a:off x="322258" y="3798192"/>
            <a:ext cx="2088231" cy="2308324"/>
          </a:xfrm>
          <a:prstGeom prst="rect">
            <a:avLst/>
          </a:prstGeom>
          <a:noFill/>
        </p:spPr>
        <p:txBody>
          <a:bodyPr wrap="square" rtlCol="0">
            <a:spAutoFit/>
          </a:bodyPr>
          <a:lstStyle/>
          <a:p>
            <a:r>
              <a:rPr lang="en-GB" sz="1600" dirty="0"/>
              <a:t>Asset verification, </a:t>
            </a:r>
            <a:r>
              <a:rPr lang="en-GB" sz="1600" dirty="0" smtClean="0"/>
              <a:t>Asset movements,</a:t>
            </a:r>
          </a:p>
          <a:p>
            <a:r>
              <a:rPr lang="en-GB" sz="1600" dirty="0"/>
              <a:t>A</a:t>
            </a:r>
            <a:r>
              <a:rPr lang="en-GB" sz="1600" dirty="0" smtClean="0"/>
              <a:t>mendments</a:t>
            </a:r>
            <a:r>
              <a:rPr lang="en-GB" sz="1600" dirty="0"/>
              <a:t>, </a:t>
            </a:r>
            <a:r>
              <a:rPr lang="en-GB" sz="1600" dirty="0" smtClean="0"/>
              <a:t>Disposals</a:t>
            </a:r>
            <a:r>
              <a:rPr lang="en-GB" sz="1600" dirty="0"/>
              <a:t>, </a:t>
            </a:r>
            <a:endParaRPr lang="en-GB" sz="1600" dirty="0" smtClean="0"/>
          </a:p>
          <a:p>
            <a:r>
              <a:rPr lang="en-GB" sz="1600" dirty="0" smtClean="0"/>
              <a:t>One-off Asset</a:t>
            </a:r>
          </a:p>
          <a:p>
            <a:r>
              <a:rPr lang="en-GB" sz="1600" dirty="0" smtClean="0"/>
              <a:t>Purchase </a:t>
            </a:r>
            <a:r>
              <a:rPr lang="en-GB" sz="1600" dirty="0"/>
              <a:t>Clearing, </a:t>
            </a:r>
            <a:r>
              <a:rPr lang="en-GB" sz="1600" dirty="0" smtClean="0"/>
              <a:t>Reviews </a:t>
            </a:r>
            <a:r>
              <a:rPr lang="en-GB" sz="1600" dirty="0"/>
              <a:t>of </a:t>
            </a:r>
            <a:r>
              <a:rPr lang="en-GB" sz="1600" dirty="0" smtClean="0"/>
              <a:t>Expense</a:t>
            </a:r>
          </a:p>
          <a:p>
            <a:r>
              <a:rPr lang="en-GB" sz="1600" dirty="0" smtClean="0"/>
              <a:t>coding.</a:t>
            </a:r>
            <a:endParaRPr lang="en-GB" sz="1600" dirty="0"/>
          </a:p>
          <a:p>
            <a:endParaRPr lang="en-GB" sz="1600" dirty="0"/>
          </a:p>
        </p:txBody>
      </p:sp>
      <p:sp>
        <p:nvSpPr>
          <p:cNvPr id="22" name="TextBox 21"/>
          <p:cNvSpPr txBox="1"/>
          <p:nvPr/>
        </p:nvSpPr>
        <p:spPr>
          <a:xfrm>
            <a:off x="5425941" y="2351504"/>
            <a:ext cx="2864118" cy="1077218"/>
          </a:xfrm>
          <a:prstGeom prst="rect">
            <a:avLst/>
          </a:prstGeom>
          <a:noFill/>
        </p:spPr>
        <p:txBody>
          <a:bodyPr wrap="square" rtlCol="0">
            <a:spAutoFit/>
          </a:bodyPr>
          <a:lstStyle/>
          <a:p>
            <a:r>
              <a:rPr lang="en-GB" sz="1600" dirty="0" smtClean="0"/>
              <a:t>Complex AuC </a:t>
            </a:r>
            <a:r>
              <a:rPr lang="en-GB" sz="1600" dirty="0"/>
              <a:t>Projects </a:t>
            </a:r>
            <a:r>
              <a:rPr lang="en-GB" sz="1600" dirty="0" smtClean="0"/>
              <a:t>clearing</a:t>
            </a:r>
          </a:p>
          <a:p>
            <a:r>
              <a:rPr lang="en-GB" sz="1600" dirty="0" smtClean="0"/>
              <a:t>Project set up approval </a:t>
            </a:r>
          </a:p>
          <a:p>
            <a:r>
              <a:rPr lang="en-GB" sz="1600" dirty="0"/>
              <a:t>Technical </a:t>
            </a:r>
            <a:r>
              <a:rPr lang="en-GB" sz="1600" dirty="0" smtClean="0"/>
              <a:t>&amp; General Advice</a:t>
            </a:r>
            <a:endParaRPr lang="en-GB" sz="1600" dirty="0"/>
          </a:p>
          <a:p>
            <a:r>
              <a:rPr lang="en-GB" sz="1600" dirty="0" smtClean="0"/>
              <a:t> </a:t>
            </a:r>
            <a:endParaRPr lang="en-GB" sz="1600" dirty="0"/>
          </a:p>
        </p:txBody>
      </p:sp>
      <p:sp>
        <p:nvSpPr>
          <p:cNvPr id="25" name="TextBox 24"/>
          <p:cNvSpPr txBox="1"/>
          <p:nvPr/>
        </p:nvSpPr>
        <p:spPr>
          <a:xfrm>
            <a:off x="6408204" y="3680420"/>
            <a:ext cx="2229177" cy="830997"/>
          </a:xfrm>
          <a:prstGeom prst="rect">
            <a:avLst/>
          </a:prstGeom>
          <a:noFill/>
        </p:spPr>
        <p:txBody>
          <a:bodyPr wrap="square" rtlCol="0">
            <a:spAutoFit/>
          </a:bodyPr>
          <a:lstStyle/>
          <a:p>
            <a:r>
              <a:rPr lang="en-GB" sz="1600" dirty="0" smtClean="0"/>
              <a:t>AuC</a:t>
            </a:r>
            <a:r>
              <a:rPr lang="en-GB" sz="1600" dirty="0"/>
              <a:t> </a:t>
            </a:r>
            <a:r>
              <a:rPr lang="en-GB" sz="1600" dirty="0" smtClean="0"/>
              <a:t>Projects clearing</a:t>
            </a:r>
          </a:p>
          <a:p>
            <a:r>
              <a:rPr lang="en-GB" sz="1600" dirty="0" smtClean="0"/>
              <a:t>PA &amp; GL Reconciliation  </a:t>
            </a:r>
          </a:p>
          <a:p>
            <a:r>
              <a:rPr lang="en-GB" sz="1600" dirty="0" smtClean="0"/>
              <a:t>Additions of FA to FAR</a:t>
            </a:r>
            <a:endParaRPr lang="en-GB" sz="1600" dirty="0"/>
          </a:p>
        </p:txBody>
      </p:sp>
      <p:sp>
        <p:nvSpPr>
          <p:cNvPr id="28" name="TextBox 27"/>
          <p:cNvSpPr txBox="1"/>
          <p:nvPr/>
        </p:nvSpPr>
        <p:spPr>
          <a:xfrm>
            <a:off x="5364088" y="1132246"/>
            <a:ext cx="2987824" cy="1077218"/>
          </a:xfrm>
          <a:prstGeom prst="rect">
            <a:avLst/>
          </a:prstGeom>
          <a:noFill/>
        </p:spPr>
        <p:txBody>
          <a:bodyPr wrap="square" rtlCol="0">
            <a:spAutoFit/>
          </a:bodyPr>
          <a:lstStyle/>
          <a:p>
            <a:r>
              <a:rPr lang="en-GB" sz="1600" dirty="0" smtClean="0"/>
              <a:t>Complex AuC </a:t>
            </a:r>
            <a:r>
              <a:rPr lang="en-GB" sz="1600" dirty="0"/>
              <a:t>Projects </a:t>
            </a:r>
            <a:r>
              <a:rPr lang="en-GB" sz="1600" dirty="0" smtClean="0"/>
              <a:t>clearing</a:t>
            </a:r>
          </a:p>
          <a:p>
            <a:r>
              <a:rPr lang="en-GB" sz="1600" dirty="0" smtClean="0"/>
              <a:t>Disposal &amp; Impairment approval  </a:t>
            </a:r>
          </a:p>
          <a:p>
            <a:r>
              <a:rPr lang="en-GB" sz="1600" dirty="0" smtClean="0"/>
              <a:t> Technical Advice</a:t>
            </a:r>
          </a:p>
          <a:p>
            <a:endParaRPr lang="en-GB" sz="1600" dirty="0"/>
          </a:p>
        </p:txBody>
      </p:sp>
    </p:spTree>
    <p:extLst>
      <p:ext uri="{BB962C8B-B14F-4D97-AF65-F5344CB8AC3E}">
        <p14:creationId xmlns:p14="http://schemas.microsoft.com/office/powerpoint/2010/main" val="112318056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268" y="413792"/>
            <a:ext cx="7112968" cy="1143000"/>
          </a:xfrm>
        </p:spPr>
        <p:txBody>
          <a:bodyPr>
            <a:noAutofit/>
          </a:bodyPr>
          <a:lstStyle/>
          <a:p>
            <a:r>
              <a:rPr lang="en-GB" sz="3600" b="1" dirty="0"/>
              <a:t>Creation of Asset From </a:t>
            </a:r>
            <a:r>
              <a:rPr lang="en-GB" sz="3600" b="1" dirty="0" smtClean="0"/>
              <a:t>5191</a:t>
            </a:r>
            <a:endParaRPr lang="en-GB" sz="3600" b="1" dirty="0"/>
          </a:p>
        </p:txBody>
      </p:sp>
      <p:sp>
        <p:nvSpPr>
          <p:cNvPr id="3" name="Content Placeholder 2"/>
          <p:cNvSpPr>
            <a:spLocks noGrp="1"/>
          </p:cNvSpPr>
          <p:nvPr>
            <p:ph idx="1"/>
          </p:nvPr>
        </p:nvSpPr>
        <p:spPr>
          <a:xfrm>
            <a:off x="107504" y="1556792"/>
            <a:ext cx="9036496" cy="4271664"/>
          </a:xfrm>
        </p:spPr>
        <p:txBody>
          <a:bodyPr>
            <a:noAutofit/>
          </a:bodyPr>
          <a:lstStyle/>
          <a:p>
            <a:pPr marL="1055688" lvl="2" indent="-342900">
              <a:defRPr/>
            </a:pPr>
            <a:r>
              <a:rPr lang="en-US" dirty="0"/>
              <a:t>5191 is the </a:t>
            </a:r>
            <a:r>
              <a:rPr lang="en-US" dirty="0" err="1" smtClean="0"/>
              <a:t>AuC</a:t>
            </a:r>
            <a:r>
              <a:rPr lang="en-US" dirty="0" smtClean="0"/>
              <a:t> Control </a:t>
            </a:r>
            <a:r>
              <a:rPr lang="en-US" dirty="0"/>
              <a:t>account </a:t>
            </a:r>
            <a:r>
              <a:rPr lang="en-US" dirty="0" smtClean="0"/>
              <a:t>in the GL for </a:t>
            </a:r>
            <a:r>
              <a:rPr lang="en-US" dirty="0"/>
              <a:t>Capital Projects;</a:t>
            </a:r>
          </a:p>
          <a:p>
            <a:pPr marL="1055688" lvl="2" indent="-342900">
              <a:defRPr/>
            </a:pPr>
            <a:r>
              <a:rPr lang="en-US" dirty="0" smtClean="0"/>
              <a:t>Costs </a:t>
            </a:r>
            <a:r>
              <a:rPr lang="en-US" dirty="0"/>
              <a:t>are recorded in BOTH Oracle </a:t>
            </a:r>
            <a:r>
              <a:rPr lang="en-US" dirty="0" smtClean="0"/>
              <a:t>PA (Projects) </a:t>
            </a:r>
            <a:r>
              <a:rPr lang="en-US" dirty="0"/>
              <a:t>and </a:t>
            </a:r>
            <a:r>
              <a:rPr lang="en-US" dirty="0" smtClean="0"/>
              <a:t>GL (</a:t>
            </a:r>
            <a:r>
              <a:rPr lang="en-US" dirty="0"/>
              <a:t>G</a:t>
            </a:r>
            <a:r>
              <a:rPr lang="en-US" dirty="0" smtClean="0"/>
              <a:t>eneral Ledger);</a:t>
            </a:r>
            <a:endParaRPr lang="en-US" dirty="0"/>
          </a:p>
          <a:p>
            <a:pPr marL="1055688" lvl="2" indent="-342900">
              <a:defRPr/>
            </a:pPr>
            <a:r>
              <a:rPr lang="en-GB" dirty="0"/>
              <a:t>Assets are set up in Oracle PA and linked to tasks/projects;</a:t>
            </a:r>
          </a:p>
          <a:p>
            <a:pPr marL="1055688" lvl="2" indent="-342900">
              <a:defRPr/>
            </a:pPr>
            <a:r>
              <a:rPr lang="en-GB" dirty="0" smtClean="0"/>
              <a:t>Assets are created in Oracle PA</a:t>
            </a:r>
            <a:r>
              <a:rPr lang="en-GB" dirty="0"/>
              <a:t>	</a:t>
            </a:r>
            <a:endParaRPr lang="en-GB" dirty="0" smtClean="0"/>
          </a:p>
          <a:p>
            <a:pPr marL="1055688" lvl="2" indent="-342900">
              <a:defRPr/>
            </a:pPr>
            <a:r>
              <a:rPr lang="en-GB" dirty="0" smtClean="0"/>
              <a:t>The total value of the asset is then taken from the GL</a:t>
            </a:r>
          </a:p>
          <a:p>
            <a:pPr marL="1055688" lvl="2" indent="-342900">
              <a:defRPr/>
            </a:pPr>
            <a:r>
              <a:rPr lang="en-GB" dirty="0"/>
              <a:t>T</a:t>
            </a:r>
            <a:r>
              <a:rPr lang="en-GB" dirty="0" smtClean="0"/>
              <a:t>he data in the PA has to match the data in the GL</a:t>
            </a:r>
            <a:endParaRPr lang="en-GB" dirty="0"/>
          </a:p>
          <a:p>
            <a:pPr marL="1055688" lvl="2" indent="-342900">
              <a:defRPr/>
            </a:pPr>
            <a:r>
              <a:rPr lang="en-GB" dirty="0" smtClean="0"/>
              <a:t>So </a:t>
            </a:r>
            <a:r>
              <a:rPr lang="en-GB" dirty="0"/>
              <a:t>we need to </a:t>
            </a:r>
            <a:r>
              <a:rPr lang="en-GB" dirty="0" smtClean="0"/>
              <a:t>reconcile the two systems – </a:t>
            </a:r>
            <a:r>
              <a:rPr lang="en-GB" dirty="0"/>
              <a:t>what we call the </a:t>
            </a:r>
            <a:r>
              <a:rPr lang="en-GB" b="1" dirty="0"/>
              <a:t>PA:GL rec</a:t>
            </a:r>
            <a:r>
              <a:rPr lang="en-GB" dirty="0" smtClean="0"/>
              <a:t>.</a:t>
            </a:r>
            <a:endParaRPr lang="en-US" dirty="0"/>
          </a:p>
        </p:txBody>
      </p:sp>
    </p:spTree>
    <p:extLst>
      <p:ext uri="{BB962C8B-B14F-4D97-AF65-F5344CB8AC3E}">
        <p14:creationId xmlns:p14="http://schemas.microsoft.com/office/powerpoint/2010/main" val="168549039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Capital Project Setup </a:t>
            </a:r>
          </a:p>
        </p:txBody>
      </p:sp>
      <p:sp>
        <p:nvSpPr>
          <p:cNvPr id="3" name="Content Placeholder 2"/>
          <p:cNvSpPr>
            <a:spLocks noGrp="1"/>
          </p:cNvSpPr>
          <p:nvPr>
            <p:ph idx="1"/>
          </p:nvPr>
        </p:nvSpPr>
        <p:spPr>
          <a:xfrm>
            <a:off x="457200" y="1600200"/>
            <a:ext cx="8229600" cy="4349080"/>
          </a:xfrm>
        </p:spPr>
        <p:txBody>
          <a:bodyPr>
            <a:normAutofit fontScale="62500" lnSpcReduction="20000"/>
          </a:bodyPr>
          <a:lstStyle/>
          <a:p>
            <a:pPr>
              <a:defRPr/>
            </a:pPr>
            <a:r>
              <a:rPr lang="en-US" altLang="en-US" dirty="0"/>
              <a:t>Until recently Project set-up had been driven by work-cost structures – with tasks for assembly, labour, bought-in goods and services etc…;</a:t>
            </a:r>
          </a:p>
          <a:p>
            <a:pPr>
              <a:defRPr/>
            </a:pPr>
            <a:endParaRPr lang="en-US" altLang="en-US" dirty="0"/>
          </a:p>
          <a:p>
            <a:pPr>
              <a:defRPr/>
            </a:pPr>
            <a:r>
              <a:rPr lang="en-US" altLang="en-US" dirty="0"/>
              <a:t>This type of project set-up bears no relation to the actual assets being created by the activities recorded;</a:t>
            </a:r>
          </a:p>
          <a:p>
            <a:pPr>
              <a:defRPr/>
            </a:pPr>
            <a:endParaRPr lang="en-US" altLang="en-US" dirty="0"/>
          </a:p>
          <a:p>
            <a:pPr>
              <a:defRPr/>
            </a:pPr>
            <a:r>
              <a:rPr lang="en-US" altLang="en-US" dirty="0"/>
              <a:t>Projects need to be set up </a:t>
            </a:r>
            <a:r>
              <a:rPr lang="en-US" altLang="en-US" dirty="0" smtClean="0"/>
              <a:t>with the creation of assets being a key focus from the beginning, otherwise many hours will need to be </a:t>
            </a:r>
            <a:r>
              <a:rPr lang="en-US" altLang="en-US" dirty="0"/>
              <a:t>spent later </a:t>
            </a:r>
            <a:r>
              <a:rPr lang="en-US" altLang="en-US" dirty="0" smtClean="0"/>
              <a:t>on allocating costs to assets.</a:t>
            </a:r>
            <a:endParaRPr lang="en-US" altLang="en-US" dirty="0"/>
          </a:p>
          <a:p>
            <a:pPr>
              <a:defRPr/>
            </a:pPr>
            <a:endParaRPr lang="en-US" altLang="en-US" dirty="0"/>
          </a:p>
          <a:p>
            <a:pPr>
              <a:defRPr/>
            </a:pPr>
            <a:r>
              <a:rPr lang="en-US" altLang="en-US" b="1" dirty="0" smtClean="0"/>
              <a:t>Oracle </a:t>
            </a:r>
            <a:r>
              <a:rPr lang="en-US" altLang="en-US" b="1" dirty="0"/>
              <a:t>Fixed Assets </a:t>
            </a:r>
            <a:r>
              <a:rPr lang="en-US" altLang="en-US" b="1" dirty="0" smtClean="0"/>
              <a:t>creates ONE asset per task.</a:t>
            </a:r>
            <a:endParaRPr lang="en-US" altLang="en-US" b="1" dirty="0"/>
          </a:p>
          <a:p>
            <a:pPr marL="0" indent="0">
              <a:buFontTx/>
              <a:buNone/>
              <a:defRPr/>
            </a:pPr>
            <a:endParaRPr lang="en-US" altLang="en-US" dirty="0"/>
          </a:p>
          <a:p>
            <a:pPr>
              <a:defRPr/>
            </a:pPr>
            <a:r>
              <a:rPr lang="en-US" altLang="en-US" dirty="0" smtClean="0"/>
              <a:t>Make </a:t>
            </a:r>
            <a:r>
              <a:rPr lang="en-US" altLang="en-US" dirty="0"/>
              <a:t>sure the set up is correct before you raise a PO.</a:t>
            </a:r>
          </a:p>
          <a:p>
            <a:endParaRPr lang="en-GB" dirty="0"/>
          </a:p>
        </p:txBody>
      </p:sp>
    </p:spTree>
    <p:extLst>
      <p:ext uri="{BB962C8B-B14F-4D97-AF65-F5344CB8AC3E}">
        <p14:creationId xmlns:p14="http://schemas.microsoft.com/office/powerpoint/2010/main" val="148126147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www.photo-dictionary.com/photofiles/list/9401/12786building_material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5314" y="1507723"/>
            <a:ext cx="1547100" cy="103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61565"/>
            <a:ext cx="8229600" cy="1143000"/>
          </a:xfrm>
        </p:spPr>
        <p:txBody>
          <a:bodyPr>
            <a:normAutofit/>
          </a:bodyPr>
          <a:lstStyle/>
          <a:p>
            <a:r>
              <a:rPr lang="en-GB" sz="3600" b="1" dirty="0"/>
              <a:t>Previous Practice – Creating Assets</a:t>
            </a:r>
          </a:p>
        </p:txBody>
      </p:sp>
      <p:sp>
        <p:nvSpPr>
          <p:cNvPr id="3" name="Content Placeholder 2"/>
          <p:cNvSpPr>
            <a:spLocks noGrp="1"/>
          </p:cNvSpPr>
          <p:nvPr>
            <p:ph idx="1"/>
          </p:nvPr>
        </p:nvSpPr>
        <p:spPr>
          <a:xfrm>
            <a:off x="457200" y="1600200"/>
            <a:ext cx="2386608" cy="4565104"/>
          </a:xfrm>
        </p:spPr>
        <p:txBody>
          <a:bodyPr>
            <a:normAutofit fontScale="32500" lnSpcReduction="20000"/>
          </a:bodyPr>
          <a:lstStyle/>
          <a:p>
            <a:pPr>
              <a:buFontTx/>
              <a:buAutoNum type="arabicPeriod"/>
            </a:pPr>
            <a:r>
              <a:rPr lang="en-GB" altLang="en-US" sz="4300" dirty="0"/>
              <a:t>Get funding to build a </a:t>
            </a:r>
            <a:r>
              <a:rPr lang="en-GB" altLang="en-US" sz="4300" dirty="0" smtClean="0"/>
              <a:t>facility.</a:t>
            </a:r>
            <a:endParaRPr lang="en-GB" altLang="en-US" sz="4300" dirty="0"/>
          </a:p>
          <a:p>
            <a:pPr>
              <a:buFontTx/>
              <a:buAutoNum type="arabicPeriod"/>
            </a:pPr>
            <a:endParaRPr lang="en-GB" altLang="en-US" sz="4300" dirty="0"/>
          </a:p>
          <a:p>
            <a:pPr>
              <a:buFontTx/>
              <a:buAutoNum type="arabicPeriod"/>
            </a:pPr>
            <a:r>
              <a:rPr lang="en-GB" altLang="en-US" sz="4300" dirty="0"/>
              <a:t>Set up a project &amp; task structure  - for different types of </a:t>
            </a:r>
            <a:r>
              <a:rPr lang="en-GB" altLang="en-US" sz="4300" dirty="0" smtClean="0"/>
              <a:t>cost</a:t>
            </a:r>
          </a:p>
          <a:p>
            <a:pPr>
              <a:buFontTx/>
              <a:buAutoNum type="arabicPeriod"/>
            </a:pPr>
            <a:endParaRPr lang="en-GB" altLang="en-US" sz="4300" dirty="0"/>
          </a:p>
          <a:p>
            <a:pPr>
              <a:buFontTx/>
              <a:buAutoNum type="arabicPeriod"/>
            </a:pPr>
            <a:r>
              <a:rPr lang="en-GB" altLang="en-US" sz="4300" dirty="0"/>
              <a:t>All recorded costs lumped together by type</a:t>
            </a:r>
          </a:p>
          <a:p>
            <a:pPr>
              <a:buFontTx/>
              <a:buAutoNum type="arabicPeriod"/>
            </a:pPr>
            <a:endParaRPr lang="en-GB" altLang="en-US" sz="4300" dirty="0"/>
          </a:p>
          <a:p>
            <a:pPr>
              <a:buFontTx/>
              <a:buAutoNum type="arabicPeriod"/>
            </a:pPr>
            <a:r>
              <a:rPr lang="en-GB" altLang="en-US" sz="4300" dirty="0"/>
              <a:t>Once the construction is complete – the cost is then split into numerous assets </a:t>
            </a:r>
          </a:p>
          <a:p>
            <a:pPr>
              <a:buFontTx/>
              <a:buAutoNum type="arabicPeriod"/>
            </a:pPr>
            <a:endParaRPr lang="en-GB" altLang="en-US" sz="4300" dirty="0"/>
          </a:p>
          <a:p>
            <a:pPr>
              <a:buFontTx/>
              <a:buAutoNum type="arabicPeriod"/>
            </a:pPr>
            <a:r>
              <a:rPr lang="en-GB" altLang="en-US" sz="4300" dirty="0"/>
              <a:t>The individual recording of the asset becomes a laborious manual process – taking many years to unravel</a:t>
            </a:r>
          </a:p>
          <a:p>
            <a:endParaRPr lang="en-GB" dirty="0"/>
          </a:p>
        </p:txBody>
      </p:sp>
      <p:pic>
        <p:nvPicPr>
          <p:cNvPr id="4" name="Content Placeholder 5" descr="http://www.freefoto.com/images/1089/01/1089_01_10---Office-Building-Construction--Glasgow-Business-District_web.jpg">
            <a:hlinkClick r:id="rId5"/>
          </p:cNvPr>
          <p:cNvPicPr>
            <a:picLocks/>
          </p:cNvPicPr>
          <p:nvPr/>
        </p:nvPicPr>
        <p:blipFill>
          <a:blip r:embed="rId6">
            <a:extLst>
              <a:ext uri="{28A0092B-C50C-407E-A947-70E740481C1C}">
                <a14:useLocalDpi xmlns:a14="http://schemas.microsoft.com/office/drawing/2010/main" val="0"/>
              </a:ext>
            </a:extLst>
          </a:blip>
          <a:srcRect/>
          <a:stretch>
            <a:fillRect/>
          </a:stretch>
        </p:blipFill>
        <p:spPr>
          <a:xfrm>
            <a:off x="3190476" y="1508799"/>
            <a:ext cx="1871663" cy="1079500"/>
          </a:xfrm>
          <a:prstGeom prst="rect">
            <a:avLst/>
          </a:prstGeom>
        </p:spPr>
      </p:pic>
      <p:pic>
        <p:nvPicPr>
          <p:cNvPr id="5" name="Picture 7" descr="http://www.gdscott.co.uk/sitebuildercontent/sitebuilderpictures/George/workman.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9783" y="1368577"/>
            <a:ext cx="1001388" cy="120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ttp://www.quantitysurveyors.com/images/article_images/quantity_surveyor_salary_and_employment.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39362" y="1507723"/>
            <a:ext cx="1342360" cy="99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afrosays.files.wordpress.com/2011/07/cooking-pot.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63663" y="3290647"/>
            <a:ext cx="162401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own Arrow 13"/>
          <p:cNvSpPr>
            <a:spLocks noChangeArrowheads="1"/>
          </p:cNvSpPr>
          <p:nvPr/>
        </p:nvSpPr>
        <p:spPr bwMode="auto">
          <a:xfrm rot="1192786">
            <a:off x="6654678" y="2569647"/>
            <a:ext cx="339725" cy="539525"/>
          </a:xfrm>
          <a:prstGeom prst="downArrow">
            <a:avLst>
              <a:gd name="adj1" fmla="val 50000"/>
              <a:gd name="adj2" fmla="val 50021"/>
            </a:avLst>
          </a:prstGeom>
          <a:ln>
            <a:headEnd/>
            <a:tailEnd/>
          </a:ln>
          <a:effectLst>
            <a:outerShdw blurRad="50800" dist="38100" algn="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a:lstStyle>
            <a:lvl1pPr>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200">
                <a:solidFill>
                  <a:srgbClr val="3C8C93"/>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ea typeface="ヒラギノ角ゴ Pro W3"/>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ヒラギノ角ゴ Pro W3"/>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ヒラギノ角ゴ Pro W3"/>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9pPr>
          </a:lstStyle>
          <a:p>
            <a:pPr>
              <a:spcBef>
                <a:spcPct val="0"/>
              </a:spcBef>
              <a:buFontTx/>
              <a:buNone/>
            </a:pPr>
            <a:endParaRPr lang="en-US" altLang="en-US" dirty="0">
              <a:solidFill>
                <a:srgbClr val="000000"/>
              </a:solidFill>
              <a:latin typeface="Lucida Grande"/>
              <a:cs typeface="ヒラギノ角ゴ Pro W3"/>
            </a:endParaRPr>
          </a:p>
        </p:txBody>
      </p:sp>
      <p:sp>
        <p:nvSpPr>
          <p:cNvPr id="11" name="Bent Arrow 10"/>
          <p:cNvSpPr/>
          <p:nvPr/>
        </p:nvSpPr>
        <p:spPr bwMode="auto">
          <a:xfrm rot="10800000">
            <a:off x="7273090" y="2574846"/>
            <a:ext cx="1432884" cy="977993"/>
          </a:xfrm>
          <a:prstGeom prst="bentArrow">
            <a:avLst>
              <a:gd name="adj1" fmla="val 19500"/>
              <a:gd name="adj2" fmla="val 25000"/>
              <a:gd name="adj3" fmla="val 25000"/>
              <a:gd name="adj4" fmla="val 43750"/>
            </a:avLst>
          </a:prstGeom>
          <a:ln>
            <a:headEnd type="none" w="med" len="med"/>
            <a:tailEnd type="none" w="med" len="med"/>
          </a:ln>
          <a:effectLst>
            <a:outerShdw blurRad="50800" dist="38100" algn="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a:lstStyle/>
          <a:p>
            <a:pPr>
              <a:defRPr/>
            </a:pPr>
            <a:endParaRPr lang="en-GB" dirty="0">
              <a:solidFill>
                <a:srgbClr val="000000"/>
              </a:solidFill>
              <a:latin typeface="Lucida Grande" pitchFamily="84" charset="0"/>
              <a:ea typeface="ヒラギノ角ゴ Pro W3" pitchFamily="84" charset="-128"/>
            </a:endParaRPr>
          </a:p>
        </p:txBody>
      </p:sp>
      <p:pic>
        <p:nvPicPr>
          <p:cNvPr id="12" name="Picture 18" descr="http://ts4.mm.bing.net/th?id=I.4824082302697527&amp;pid=1.7&amp;w=223&amp;h=109&amp;c=7&amp;rs=1">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777381">
            <a:off x="5039788" y="4518533"/>
            <a:ext cx="104775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http://ts4.mm.bing.net/th?id=I.4824082302697527&amp;pid=1.7&amp;w=223&amp;h=109&amp;c=7&amp;rs=1">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9825100">
            <a:off x="6756519" y="4518296"/>
            <a:ext cx="10477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Bent Arrow 16"/>
          <p:cNvSpPr/>
          <p:nvPr/>
        </p:nvSpPr>
        <p:spPr bwMode="auto">
          <a:xfrm rot="10800000" flipH="1">
            <a:off x="3995936" y="2665505"/>
            <a:ext cx="1144945" cy="887334"/>
          </a:xfrm>
          <a:prstGeom prst="bentArrow">
            <a:avLst>
              <a:gd name="adj1" fmla="val 18938"/>
              <a:gd name="adj2" fmla="val 25000"/>
              <a:gd name="adj3" fmla="val 25000"/>
              <a:gd name="adj4" fmla="val 43750"/>
            </a:avLst>
          </a:prstGeom>
          <a:ln>
            <a:headEnd type="none" w="med" len="med"/>
            <a:tailEnd type="none" w="med" len="med"/>
          </a:ln>
          <a:effectLst>
            <a:outerShdw blurRad="50800" dist="38100" algn="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a:lstStyle/>
          <a:p>
            <a:pPr>
              <a:defRPr/>
            </a:pPr>
            <a:endParaRPr lang="en-GB" dirty="0">
              <a:solidFill>
                <a:srgbClr val="000000"/>
              </a:solidFill>
              <a:latin typeface="Lucida Grande" pitchFamily="84" charset="0"/>
              <a:ea typeface="ヒラギノ角ゴ Pro W3" pitchFamily="84" charset="-128"/>
            </a:endParaRPr>
          </a:p>
        </p:txBody>
      </p:sp>
      <p:sp>
        <p:nvSpPr>
          <p:cNvPr id="18" name="Down Arrow 13"/>
          <p:cNvSpPr>
            <a:spLocks noChangeArrowheads="1"/>
          </p:cNvSpPr>
          <p:nvPr/>
        </p:nvSpPr>
        <p:spPr bwMode="auto">
          <a:xfrm rot="20519289">
            <a:off x="5780499" y="2563629"/>
            <a:ext cx="339725" cy="539525"/>
          </a:xfrm>
          <a:prstGeom prst="downArrow">
            <a:avLst>
              <a:gd name="adj1" fmla="val 50000"/>
              <a:gd name="adj2" fmla="val 50021"/>
            </a:avLst>
          </a:prstGeom>
          <a:ln>
            <a:headEnd/>
            <a:tailEnd/>
          </a:ln>
          <a:effectLst>
            <a:outerShdw blurRad="50800" dist="38100" algn="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a:lstStyle>
            <a:lvl1pPr>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200">
                <a:solidFill>
                  <a:srgbClr val="3C8C93"/>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ea typeface="ヒラギノ角ゴ Pro W3"/>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ヒラギノ角ゴ Pro W3"/>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ヒラギノ角ゴ Pro W3"/>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9pPr>
          </a:lstStyle>
          <a:p>
            <a:pPr>
              <a:spcBef>
                <a:spcPct val="0"/>
              </a:spcBef>
              <a:buFontTx/>
              <a:buNone/>
            </a:pPr>
            <a:endParaRPr lang="en-US" altLang="en-US" dirty="0">
              <a:solidFill>
                <a:srgbClr val="000000"/>
              </a:solidFill>
              <a:latin typeface="Lucida Grande"/>
              <a:cs typeface="ヒラギノ角ゴ Pro W3"/>
            </a:endParaRPr>
          </a:p>
        </p:txBody>
      </p:sp>
    </p:spTree>
    <p:extLst>
      <p:ext uri="{BB962C8B-B14F-4D97-AF65-F5344CB8AC3E}">
        <p14:creationId xmlns:p14="http://schemas.microsoft.com/office/powerpoint/2010/main" val="124516168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31518" cy="664243"/>
          </a:xfrm>
        </p:spPr>
        <p:txBody>
          <a:bodyPr>
            <a:normAutofit/>
          </a:bodyPr>
          <a:lstStyle/>
          <a:p>
            <a:r>
              <a:rPr lang="en-GB" sz="2800" b="1" dirty="0" smtClean="0"/>
              <a:t>Preferred Project Setup</a:t>
            </a:r>
            <a:endParaRPr lang="en-GB" sz="2800" b="1" dirty="0"/>
          </a:p>
        </p:txBody>
      </p:sp>
      <p:sp>
        <p:nvSpPr>
          <p:cNvPr id="3" name="Content Placeholder 2"/>
          <p:cNvSpPr>
            <a:spLocks noGrp="1"/>
          </p:cNvSpPr>
          <p:nvPr>
            <p:ph idx="1"/>
          </p:nvPr>
        </p:nvSpPr>
        <p:spPr>
          <a:xfrm>
            <a:off x="395536" y="1340768"/>
            <a:ext cx="2952328" cy="4421088"/>
          </a:xfrm>
        </p:spPr>
        <p:txBody>
          <a:bodyPr>
            <a:normAutofit fontScale="47500" lnSpcReduction="20000"/>
          </a:bodyPr>
          <a:lstStyle/>
          <a:p>
            <a:pPr>
              <a:buFontTx/>
              <a:buAutoNum type="arabicPeriod"/>
              <a:defRPr/>
            </a:pPr>
            <a:r>
              <a:rPr lang="en-GB" dirty="0"/>
              <a:t>Get funding to build a facility &amp; estimate components needed to build – </a:t>
            </a:r>
            <a:r>
              <a:rPr lang="en-GB" b="1" dirty="0"/>
              <a:t>each task is an individual fixed asset or asset component.</a:t>
            </a:r>
          </a:p>
          <a:p>
            <a:pPr>
              <a:buFontTx/>
              <a:buAutoNum type="arabicPeriod"/>
              <a:defRPr/>
            </a:pPr>
            <a:endParaRPr lang="en-GB" dirty="0"/>
          </a:p>
          <a:p>
            <a:pPr>
              <a:buFontTx/>
              <a:buAutoNum type="arabicPeriod"/>
              <a:defRPr/>
            </a:pPr>
            <a:r>
              <a:rPr lang="en-GB" dirty="0"/>
              <a:t>Set up a separate project task for each identified component</a:t>
            </a:r>
          </a:p>
          <a:p>
            <a:pPr>
              <a:buFontTx/>
              <a:buAutoNum type="arabicPeriod"/>
              <a:defRPr/>
            </a:pPr>
            <a:endParaRPr lang="en-GB" dirty="0"/>
          </a:p>
          <a:p>
            <a:pPr>
              <a:buFontTx/>
              <a:buAutoNum type="arabicPeriod"/>
              <a:defRPr/>
            </a:pPr>
            <a:r>
              <a:rPr lang="en-GB" dirty="0"/>
              <a:t>Book costs to each task </a:t>
            </a:r>
          </a:p>
          <a:p>
            <a:pPr>
              <a:buFontTx/>
              <a:buAutoNum type="arabicPeriod"/>
              <a:defRPr/>
            </a:pPr>
            <a:endParaRPr lang="en-GB" dirty="0"/>
          </a:p>
          <a:p>
            <a:pPr>
              <a:buFontTx/>
              <a:buAutoNum type="arabicPeriod"/>
              <a:defRPr/>
            </a:pPr>
            <a:r>
              <a:rPr lang="en-GB" dirty="0"/>
              <a:t>Build an asset within the fixed asset register</a:t>
            </a:r>
          </a:p>
          <a:p>
            <a:pPr>
              <a:buFontTx/>
              <a:buAutoNum type="arabicPeriod"/>
              <a:defRPr/>
            </a:pPr>
            <a:endParaRPr lang="en-GB" dirty="0"/>
          </a:p>
          <a:p>
            <a:pPr>
              <a:buFontTx/>
              <a:buAutoNum type="arabicPeriod"/>
              <a:defRPr/>
            </a:pPr>
            <a:r>
              <a:rPr lang="en-GB" dirty="0"/>
              <a:t>Update FAR when individual asset is complete not when the whole project completes</a:t>
            </a:r>
          </a:p>
          <a:p>
            <a:endParaRPr lang="en-GB" dirty="0"/>
          </a:p>
        </p:txBody>
      </p:sp>
      <p:pic>
        <p:nvPicPr>
          <p:cNvPr id="4" name="Content Placeholder 5" descr="http://www.reliant.com/en_US/Platts/art/EA15_3.gif">
            <a:hlinkClick r:id="rId3"/>
          </p:cNvPr>
          <p:cNvPicPr>
            <a:picLocks/>
          </p:cNvPicPr>
          <p:nvPr/>
        </p:nvPicPr>
        <p:blipFill>
          <a:blip r:embed="rId4">
            <a:extLst>
              <a:ext uri="{28A0092B-C50C-407E-A947-70E740481C1C}">
                <a14:useLocalDpi xmlns:a14="http://schemas.microsoft.com/office/drawing/2010/main" val="0"/>
              </a:ext>
            </a:extLst>
          </a:blip>
          <a:srcRect/>
          <a:stretch>
            <a:fillRect/>
          </a:stretch>
        </p:blipFill>
        <p:spPr>
          <a:xfrm>
            <a:off x="4509687" y="980728"/>
            <a:ext cx="3139216" cy="1741639"/>
          </a:xfrm>
          <a:prstGeom prst="rect">
            <a:avLst/>
          </a:prstGeom>
        </p:spPr>
      </p:pic>
      <p:pic>
        <p:nvPicPr>
          <p:cNvPr id="10" name="Picture 11" descr="http://images.all-free-download.com/images/graphiclarge/large_cooking_pot_clip_art_23247.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953" y="3436325"/>
            <a:ext cx="5032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http://images.all-free-download.com/images/graphiclarge/large_cooking_pot_clip_art_23247.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1008" y="3438637"/>
            <a:ext cx="5032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images.all-free-download.com/images/graphiclarge/large_cooking_pot_clip_art_23247.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57976" y="3405015"/>
            <a:ext cx="5032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http://images.all-free-download.com/images/graphiclarge/large_cooking_pot_clip_art_23247.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2192" y="3393942"/>
            <a:ext cx="5032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http://images.all-free-download.com/images/graphiclarge/large_cooking_pot_clip_art_23247.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04150" y="3417001"/>
            <a:ext cx="5032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www.gdscott.co.uk/sitebuildercontent/sitebuilderpictures/George/workman.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8209" y="3876028"/>
            <a:ext cx="2667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http://www.gdscott.co.uk/sitebuildercontent/sitebuilderpictures/George/workman.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4978" y="3873154"/>
            <a:ext cx="2667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gdscott.co.uk/sitebuildercontent/sitebuilderpictures/George/workman.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7554" y="3891212"/>
            <a:ext cx="2667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http://www.gdscott.co.uk/sitebuildercontent/sitebuilderpictures/George/workman.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4804" y="3878513"/>
            <a:ext cx="2667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http://www.gdscott.co.uk/sitebuildercontent/sitebuilderpictures/George/workman.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38203" y="3891213"/>
            <a:ext cx="2667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descr="http://www.photo-dictionary.com/photofiles/list/9401/12786building_materials.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7678" y="3899920"/>
            <a:ext cx="4810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http://www.photo-dictionary.com/photofiles/list/9401/12786building_materials.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96027" y="3882856"/>
            <a:ext cx="4810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descr="http://www.photo-dictionary.com/photofiles/list/9401/12786building_materials.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54323" y="3882856"/>
            <a:ext cx="4810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 descr="http://www.photo-dictionary.com/photofiles/list/9401/12786building_materials.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10541" y="3899920"/>
            <a:ext cx="4810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descr="http://www.photo-dictionary.com/photofiles/list/9401/12786building_materials.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41800" y="3876925"/>
            <a:ext cx="4810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descr="http://www.quantitysurveyors.com/images/article_images/quantity_surveyor_salary_and_employment.jp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9158" y="3891213"/>
            <a:ext cx="3540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quantitysurveyors.com/images/article_images/quantity_surveyor_salary_and_employment.jp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90719" y="3905500"/>
            <a:ext cx="3540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http://www.quantitysurveyors.com/images/article_images/quantity_surveyor_salary_and_employment.jp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28690" y="3894876"/>
            <a:ext cx="3540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descr="http://www.quantitysurveyors.com/images/article_images/quantity_surveyor_salary_and_employment.jp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79416" y="3897028"/>
            <a:ext cx="3540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http://www.quantitysurveyors.com/images/article_images/quantity_surveyor_salary_and_employment.jp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34706" y="3891213"/>
            <a:ext cx="3540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3613514" y="5221083"/>
            <a:ext cx="1236236" cy="369332"/>
          </a:xfrm>
          <a:prstGeom prst="rect">
            <a:avLst/>
          </a:prstGeom>
        </p:spPr>
        <p:txBody>
          <a:bodyPr wrap="none">
            <a:spAutoFit/>
          </a:bodyPr>
          <a:lstStyle/>
          <a:p>
            <a:r>
              <a:rPr lang="en-GB" altLang="en-US" b="1" dirty="0" smtClean="0">
                <a:solidFill>
                  <a:srgbClr val="FF0000"/>
                </a:solidFill>
                <a:latin typeface="Lucida Grande"/>
                <a:cs typeface="ヒラギノ角ゴ Pro W3"/>
              </a:rPr>
              <a:t>Complete</a:t>
            </a:r>
            <a:endParaRPr lang="en-GB" dirty="0"/>
          </a:p>
        </p:txBody>
      </p:sp>
      <p:sp>
        <p:nvSpPr>
          <p:cNvPr id="34" name="Rectangle 33"/>
          <p:cNvSpPr/>
          <p:nvPr/>
        </p:nvSpPr>
        <p:spPr>
          <a:xfrm>
            <a:off x="6501967" y="5221083"/>
            <a:ext cx="1236236" cy="369332"/>
          </a:xfrm>
          <a:prstGeom prst="rect">
            <a:avLst/>
          </a:prstGeom>
        </p:spPr>
        <p:txBody>
          <a:bodyPr wrap="none">
            <a:spAutoFit/>
          </a:bodyPr>
          <a:lstStyle/>
          <a:p>
            <a:r>
              <a:rPr lang="en-GB" altLang="en-US" b="1" dirty="0">
                <a:solidFill>
                  <a:srgbClr val="FF0000"/>
                </a:solidFill>
                <a:latin typeface="Lucida Grande"/>
                <a:cs typeface="ヒラギノ角ゴ Pro W3"/>
              </a:rPr>
              <a:t>Complete</a:t>
            </a:r>
            <a:endParaRPr lang="en-GB" dirty="0"/>
          </a:p>
        </p:txBody>
      </p:sp>
      <p:sp>
        <p:nvSpPr>
          <p:cNvPr id="36" name="TextBox 50"/>
          <p:cNvSpPr txBox="1">
            <a:spLocks noChangeArrowheads="1"/>
          </p:cNvSpPr>
          <p:nvPr/>
        </p:nvSpPr>
        <p:spPr bwMode="auto">
          <a:xfrm>
            <a:off x="4959864" y="4585200"/>
            <a:ext cx="579438" cy="215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200">
                <a:solidFill>
                  <a:srgbClr val="3C8C93"/>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ea typeface="ヒラギノ角ゴ Pro W3"/>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ヒラギノ角ゴ Pro W3"/>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ヒラギノ角ゴ Pro W3"/>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9pPr>
          </a:lstStyle>
          <a:p>
            <a:pPr eaLnBrk="1" hangingPunct="1">
              <a:spcBef>
                <a:spcPct val="0"/>
              </a:spcBef>
              <a:buFontTx/>
              <a:buNone/>
            </a:pPr>
            <a:r>
              <a:rPr lang="en-GB" altLang="en-US" sz="800" b="1" dirty="0">
                <a:solidFill>
                  <a:srgbClr val="FF0000"/>
                </a:solidFill>
                <a:latin typeface="Lucida Grande"/>
                <a:cs typeface="ヒラギノ角ゴ Pro W3"/>
              </a:rPr>
              <a:t>Still CIP</a:t>
            </a:r>
          </a:p>
        </p:txBody>
      </p:sp>
      <p:sp>
        <p:nvSpPr>
          <p:cNvPr id="37" name="TextBox 50"/>
          <p:cNvSpPr txBox="1">
            <a:spLocks noChangeArrowheads="1"/>
          </p:cNvSpPr>
          <p:nvPr/>
        </p:nvSpPr>
        <p:spPr bwMode="auto">
          <a:xfrm>
            <a:off x="6109594" y="4585200"/>
            <a:ext cx="579438" cy="215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200">
                <a:solidFill>
                  <a:srgbClr val="3C8C93"/>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ea typeface="ヒラギノ角ゴ Pro W3"/>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ヒラギノ角ゴ Pro W3"/>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ヒラギノ角ゴ Pro W3"/>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9pPr>
          </a:lstStyle>
          <a:p>
            <a:pPr eaLnBrk="1" hangingPunct="1">
              <a:spcBef>
                <a:spcPct val="0"/>
              </a:spcBef>
              <a:buFontTx/>
              <a:buNone/>
            </a:pPr>
            <a:r>
              <a:rPr lang="en-GB" altLang="en-US" sz="800" b="1" dirty="0">
                <a:solidFill>
                  <a:srgbClr val="FF0000"/>
                </a:solidFill>
                <a:latin typeface="Lucida Grande"/>
                <a:cs typeface="ヒラギノ角ゴ Pro W3"/>
              </a:rPr>
              <a:t>Still CIP</a:t>
            </a:r>
          </a:p>
        </p:txBody>
      </p:sp>
      <p:sp>
        <p:nvSpPr>
          <p:cNvPr id="38" name="TextBox 50"/>
          <p:cNvSpPr txBox="1">
            <a:spLocks noChangeArrowheads="1"/>
          </p:cNvSpPr>
          <p:nvPr/>
        </p:nvSpPr>
        <p:spPr bwMode="auto">
          <a:xfrm>
            <a:off x="7892587" y="4585200"/>
            <a:ext cx="579438" cy="215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200">
                <a:solidFill>
                  <a:srgbClr val="3C8C93"/>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ea typeface="ヒラギノ角ゴ Pro W3"/>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ヒラギノ角ゴ Pro W3"/>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ヒラギノ角ゴ Pro W3"/>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9pPr>
          </a:lstStyle>
          <a:p>
            <a:pPr eaLnBrk="1" hangingPunct="1">
              <a:spcBef>
                <a:spcPct val="0"/>
              </a:spcBef>
              <a:buFontTx/>
              <a:buNone/>
            </a:pPr>
            <a:r>
              <a:rPr lang="en-GB" altLang="en-US" sz="800" b="1" dirty="0">
                <a:solidFill>
                  <a:srgbClr val="FF0000"/>
                </a:solidFill>
                <a:latin typeface="Lucida Grande"/>
                <a:cs typeface="ヒラギノ角ゴ Pro W3"/>
              </a:rPr>
              <a:t>Still CIP</a:t>
            </a:r>
          </a:p>
        </p:txBody>
      </p:sp>
      <p:sp>
        <p:nvSpPr>
          <p:cNvPr id="39" name="Down Arrow 13"/>
          <p:cNvSpPr>
            <a:spLocks noChangeArrowheads="1"/>
          </p:cNvSpPr>
          <p:nvPr/>
        </p:nvSpPr>
        <p:spPr bwMode="auto">
          <a:xfrm>
            <a:off x="3954156" y="2877476"/>
            <a:ext cx="339725" cy="539525"/>
          </a:xfrm>
          <a:prstGeom prst="downArrow">
            <a:avLst>
              <a:gd name="adj1" fmla="val 50000"/>
              <a:gd name="adj2" fmla="val 50021"/>
            </a:avLst>
          </a:prstGeom>
          <a:ln>
            <a:headEnd/>
            <a:tailEnd/>
          </a:ln>
          <a:effectLst>
            <a:outerShdw blurRad="50800" dist="38100" algn="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a:lstStyle>
            <a:lvl1pPr>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200">
                <a:solidFill>
                  <a:srgbClr val="3C8C93"/>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ea typeface="ヒラギノ角ゴ Pro W3"/>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ヒラギノ角ゴ Pro W3"/>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ヒラギノ角ゴ Pro W3"/>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9pPr>
          </a:lstStyle>
          <a:p>
            <a:pPr>
              <a:spcBef>
                <a:spcPct val="0"/>
              </a:spcBef>
              <a:buFontTx/>
              <a:buNone/>
            </a:pPr>
            <a:endParaRPr lang="en-US" altLang="en-US" dirty="0">
              <a:solidFill>
                <a:srgbClr val="000000"/>
              </a:solidFill>
              <a:latin typeface="Lucida Grande"/>
              <a:cs typeface="ヒラギノ角ゴ Pro W3"/>
            </a:endParaRPr>
          </a:p>
        </p:txBody>
      </p:sp>
      <p:sp>
        <p:nvSpPr>
          <p:cNvPr id="40" name="Down Arrow 13"/>
          <p:cNvSpPr>
            <a:spLocks noChangeArrowheads="1"/>
          </p:cNvSpPr>
          <p:nvPr/>
        </p:nvSpPr>
        <p:spPr bwMode="auto">
          <a:xfrm>
            <a:off x="4933124" y="2877476"/>
            <a:ext cx="339725" cy="539525"/>
          </a:xfrm>
          <a:prstGeom prst="downArrow">
            <a:avLst>
              <a:gd name="adj1" fmla="val 50000"/>
              <a:gd name="adj2" fmla="val 50021"/>
            </a:avLst>
          </a:prstGeom>
          <a:ln>
            <a:headEnd/>
            <a:tailEnd/>
          </a:ln>
          <a:effectLst>
            <a:outerShdw blurRad="50800" dist="38100" algn="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a:lstStyle>
            <a:lvl1pPr>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200">
                <a:solidFill>
                  <a:srgbClr val="3C8C93"/>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ea typeface="ヒラギノ角ゴ Pro W3"/>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ヒラギノ角ゴ Pro W3"/>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ヒラギノ角ゴ Pro W3"/>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9pPr>
          </a:lstStyle>
          <a:p>
            <a:pPr>
              <a:spcBef>
                <a:spcPct val="0"/>
              </a:spcBef>
              <a:buFontTx/>
              <a:buNone/>
            </a:pPr>
            <a:endParaRPr lang="en-US" altLang="en-US" dirty="0">
              <a:solidFill>
                <a:srgbClr val="000000"/>
              </a:solidFill>
              <a:latin typeface="Lucida Grande"/>
              <a:cs typeface="ヒラギノ角ゴ Pro W3"/>
            </a:endParaRPr>
          </a:p>
        </p:txBody>
      </p:sp>
      <p:sp>
        <p:nvSpPr>
          <p:cNvPr id="41" name="Down Arrow 13"/>
          <p:cNvSpPr>
            <a:spLocks noChangeArrowheads="1"/>
          </p:cNvSpPr>
          <p:nvPr/>
        </p:nvSpPr>
        <p:spPr bwMode="auto">
          <a:xfrm>
            <a:off x="5939731" y="2854416"/>
            <a:ext cx="339725" cy="539525"/>
          </a:xfrm>
          <a:prstGeom prst="downArrow">
            <a:avLst>
              <a:gd name="adj1" fmla="val 50000"/>
              <a:gd name="adj2" fmla="val 50021"/>
            </a:avLst>
          </a:prstGeom>
          <a:ln>
            <a:headEnd/>
            <a:tailEnd/>
          </a:ln>
          <a:effectLst>
            <a:outerShdw blurRad="50800" dist="38100" algn="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a:lstStyle>
            <a:lvl1pPr>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200">
                <a:solidFill>
                  <a:srgbClr val="3C8C93"/>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ea typeface="ヒラギノ角ゴ Pro W3"/>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ヒラギノ角ゴ Pro W3"/>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ヒラギノ角ゴ Pro W3"/>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9pPr>
          </a:lstStyle>
          <a:p>
            <a:pPr>
              <a:spcBef>
                <a:spcPct val="0"/>
              </a:spcBef>
              <a:buFontTx/>
              <a:buNone/>
            </a:pPr>
            <a:endParaRPr lang="en-US" altLang="en-US" dirty="0">
              <a:solidFill>
                <a:srgbClr val="000000"/>
              </a:solidFill>
              <a:latin typeface="Lucida Grande"/>
              <a:cs typeface="ヒラギノ角ゴ Pro W3"/>
            </a:endParaRPr>
          </a:p>
        </p:txBody>
      </p:sp>
      <p:sp>
        <p:nvSpPr>
          <p:cNvPr id="42" name="Down Arrow 13"/>
          <p:cNvSpPr>
            <a:spLocks noChangeArrowheads="1"/>
          </p:cNvSpPr>
          <p:nvPr/>
        </p:nvSpPr>
        <p:spPr bwMode="auto">
          <a:xfrm>
            <a:off x="6881184" y="2877476"/>
            <a:ext cx="339725" cy="539525"/>
          </a:xfrm>
          <a:prstGeom prst="downArrow">
            <a:avLst>
              <a:gd name="adj1" fmla="val 50000"/>
              <a:gd name="adj2" fmla="val 50021"/>
            </a:avLst>
          </a:prstGeom>
          <a:ln>
            <a:headEnd/>
            <a:tailEnd/>
          </a:ln>
          <a:effectLst>
            <a:outerShdw blurRad="50800" dist="38100" algn="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a:lstStyle>
            <a:lvl1pPr>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200">
                <a:solidFill>
                  <a:srgbClr val="3C8C93"/>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ea typeface="ヒラギノ角ゴ Pro W3"/>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ヒラギノ角ゴ Pro W3"/>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ヒラギノ角ゴ Pro W3"/>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9pPr>
          </a:lstStyle>
          <a:p>
            <a:pPr>
              <a:spcBef>
                <a:spcPct val="0"/>
              </a:spcBef>
              <a:buFontTx/>
              <a:buNone/>
            </a:pPr>
            <a:endParaRPr lang="en-US" altLang="en-US" dirty="0">
              <a:solidFill>
                <a:srgbClr val="000000"/>
              </a:solidFill>
              <a:latin typeface="Lucida Grande"/>
              <a:cs typeface="ヒラギノ角ゴ Pro W3"/>
            </a:endParaRPr>
          </a:p>
        </p:txBody>
      </p:sp>
      <p:sp>
        <p:nvSpPr>
          <p:cNvPr id="43" name="Down Arrow 13"/>
          <p:cNvSpPr>
            <a:spLocks noChangeArrowheads="1"/>
          </p:cNvSpPr>
          <p:nvPr/>
        </p:nvSpPr>
        <p:spPr bwMode="auto">
          <a:xfrm>
            <a:off x="7871553" y="2854417"/>
            <a:ext cx="339725" cy="539525"/>
          </a:xfrm>
          <a:prstGeom prst="downArrow">
            <a:avLst>
              <a:gd name="adj1" fmla="val 50000"/>
              <a:gd name="adj2" fmla="val 50021"/>
            </a:avLst>
          </a:prstGeom>
          <a:ln>
            <a:headEnd/>
            <a:tailEnd/>
          </a:ln>
          <a:effectLst>
            <a:outerShdw blurRad="50800" dist="38100" algn="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a:lstStyle>
            <a:lvl1pPr>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200">
                <a:solidFill>
                  <a:srgbClr val="3C8C93"/>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ea typeface="ヒラギノ角ゴ Pro W3"/>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ヒラギノ角ゴ Pro W3"/>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ヒラギノ角ゴ Pro W3"/>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9pPr>
          </a:lstStyle>
          <a:p>
            <a:pPr>
              <a:spcBef>
                <a:spcPct val="0"/>
              </a:spcBef>
              <a:buFontTx/>
              <a:buNone/>
            </a:pPr>
            <a:endParaRPr lang="en-US" altLang="en-US" dirty="0">
              <a:solidFill>
                <a:srgbClr val="000000"/>
              </a:solidFill>
              <a:latin typeface="Lucida Grande"/>
              <a:cs typeface="ヒラギノ角ゴ Pro W3"/>
            </a:endParaRPr>
          </a:p>
        </p:txBody>
      </p:sp>
      <p:sp>
        <p:nvSpPr>
          <p:cNvPr id="44" name="Down Arrow 13"/>
          <p:cNvSpPr>
            <a:spLocks noChangeArrowheads="1"/>
          </p:cNvSpPr>
          <p:nvPr/>
        </p:nvSpPr>
        <p:spPr bwMode="auto">
          <a:xfrm>
            <a:off x="3969471" y="4220595"/>
            <a:ext cx="339725" cy="1000488"/>
          </a:xfrm>
          <a:prstGeom prst="downArrow">
            <a:avLst>
              <a:gd name="adj1" fmla="val 50000"/>
              <a:gd name="adj2" fmla="val 50021"/>
            </a:avLst>
          </a:prstGeom>
          <a:ln>
            <a:headEnd/>
            <a:tailEnd/>
          </a:ln>
          <a:effectLst>
            <a:outerShdw blurRad="50800" dist="38100" algn="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a:lstStyle>
            <a:lvl1pPr>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200">
                <a:solidFill>
                  <a:srgbClr val="3C8C93"/>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ea typeface="ヒラギノ角ゴ Pro W3"/>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ヒラギノ角ゴ Pro W3"/>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ヒラギノ角ゴ Pro W3"/>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9pPr>
          </a:lstStyle>
          <a:p>
            <a:pPr>
              <a:spcBef>
                <a:spcPct val="0"/>
              </a:spcBef>
              <a:buFontTx/>
              <a:buNone/>
            </a:pPr>
            <a:endParaRPr lang="en-US" altLang="en-US" dirty="0">
              <a:solidFill>
                <a:srgbClr val="000000"/>
              </a:solidFill>
              <a:latin typeface="Lucida Grande"/>
              <a:cs typeface="ヒラギノ角ゴ Pro W3"/>
            </a:endParaRPr>
          </a:p>
        </p:txBody>
      </p:sp>
      <p:sp>
        <p:nvSpPr>
          <p:cNvPr id="45" name="Down Arrow 13"/>
          <p:cNvSpPr>
            <a:spLocks noChangeArrowheads="1"/>
          </p:cNvSpPr>
          <p:nvPr/>
        </p:nvSpPr>
        <p:spPr bwMode="auto">
          <a:xfrm>
            <a:off x="6927496" y="4220595"/>
            <a:ext cx="339725" cy="1000488"/>
          </a:xfrm>
          <a:prstGeom prst="downArrow">
            <a:avLst>
              <a:gd name="adj1" fmla="val 50000"/>
              <a:gd name="adj2" fmla="val 50021"/>
            </a:avLst>
          </a:prstGeom>
          <a:ln>
            <a:headEnd/>
            <a:tailEnd/>
          </a:ln>
          <a:effectLst>
            <a:outerShdw blurRad="50800" dist="38100" algn="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a:lstStyle>
            <a:lvl1pPr>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200">
                <a:solidFill>
                  <a:srgbClr val="3C8C93"/>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ea typeface="ヒラギノ角ゴ Pro W3"/>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ヒラギノ角ゴ Pro W3"/>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ヒラギノ角ゴ Pro W3"/>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ヒラギノ角ゴ Pro W3"/>
                <a:cs typeface="Calibri" panose="020F0502020204030204" pitchFamily="34" charset="0"/>
              </a:defRPr>
            </a:lvl9pPr>
          </a:lstStyle>
          <a:p>
            <a:pPr>
              <a:spcBef>
                <a:spcPct val="0"/>
              </a:spcBef>
              <a:buFontTx/>
              <a:buNone/>
            </a:pPr>
            <a:endParaRPr lang="en-US" altLang="en-US" dirty="0">
              <a:solidFill>
                <a:srgbClr val="000000"/>
              </a:solidFill>
              <a:latin typeface="Lucida Grande"/>
              <a:cs typeface="ヒラギノ角ゴ Pro W3"/>
            </a:endParaRPr>
          </a:p>
        </p:txBody>
      </p:sp>
    </p:spTree>
    <p:extLst>
      <p:ext uri="{BB962C8B-B14F-4D97-AF65-F5344CB8AC3E}">
        <p14:creationId xmlns:p14="http://schemas.microsoft.com/office/powerpoint/2010/main" val="169671313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70277"/>
            <a:ext cx="8229600" cy="1143000"/>
          </a:xfrm>
        </p:spPr>
        <p:txBody>
          <a:bodyPr/>
          <a:lstStyle/>
          <a:p>
            <a:r>
              <a:rPr lang="en-GB" b="1" dirty="0"/>
              <a:t>Component Accounting </a:t>
            </a:r>
          </a:p>
        </p:txBody>
      </p:sp>
      <p:sp>
        <p:nvSpPr>
          <p:cNvPr id="3" name="Content Placeholder 2"/>
          <p:cNvSpPr>
            <a:spLocks noGrp="1"/>
          </p:cNvSpPr>
          <p:nvPr>
            <p:ph idx="1"/>
          </p:nvPr>
        </p:nvSpPr>
        <p:spPr>
          <a:xfrm>
            <a:off x="467544" y="1340768"/>
            <a:ext cx="8229600" cy="4525963"/>
          </a:xfrm>
        </p:spPr>
        <p:txBody>
          <a:bodyPr>
            <a:normAutofit fontScale="62500" lnSpcReduction="20000"/>
          </a:bodyPr>
          <a:lstStyle/>
          <a:p>
            <a:pPr>
              <a:defRPr/>
            </a:pPr>
            <a:r>
              <a:rPr lang="en-GB" altLang="en-US" dirty="0"/>
              <a:t>Larger assets may have components that do not have identical useful lives, they may wear out or depreciate at different rates, or have a higher risk of impairment/obsolescence than others;</a:t>
            </a:r>
          </a:p>
          <a:p>
            <a:pPr marL="0" indent="0">
              <a:buFontTx/>
              <a:buNone/>
              <a:defRPr/>
            </a:pPr>
            <a:endParaRPr lang="en-GB" altLang="en-US" sz="2400" dirty="0"/>
          </a:p>
          <a:p>
            <a:pPr>
              <a:defRPr/>
            </a:pPr>
            <a:r>
              <a:rPr lang="en-GB" altLang="en-US" dirty="0"/>
              <a:t>Components may also have different asset classes (e.g. Building, PM, IT) and so incur different standard depreciation rates;</a:t>
            </a:r>
          </a:p>
          <a:p>
            <a:pPr marL="0" indent="0">
              <a:buFontTx/>
              <a:buNone/>
              <a:defRPr/>
            </a:pPr>
            <a:endParaRPr lang="en-GB" altLang="en-US" sz="2400" dirty="0"/>
          </a:p>
          <a:p>
            <a:pPr>
              <a:defRPr/>
            </a:pPr>
            <a:r>
              <a:rPr lang="en-GB" altLang="en-US" dirty="0"/>
              <a:t>Accounting Standards dictate that each component should be identified and treated separately for depreciation purposes; </a:t>
            </a:r>
          </a:p>
          <a:p>
            <a:pPr marL="0" indent="0">
              <a:buFontTx/>
              <a:buNone/>
              <a:defRPr/>
            </a:pPr>
            <a:endParaRPr lang="en-GB" altLang="en-US" sz="2400" dirty="0"/>
          </a:p>
          <a:p>
            <a:pPr>
              <a:defRPr/>
            </a:pPr>
            <a:r>
              <a:rPr lang="en-GB" altLang="en-US" dirty="0"/>
              <a:t>When a component is replaced or restored, the old component is retired in the FAR  to avoid double counting, and the new component capitalised;</a:t>
            </a:r>
          </a:p>
          <a:p>
            <a:pPr marL="0" indent="0">
              <a:buFontTx/>
              <a:buNone/>
              <a:defRPr/>
            </a:pPr>
            <a:endParaRPr lang="en-GB" altLang="en-US" sz="2400" dirty="0"/>
          </a:p>
          <a:p>
            <a:pPr>
              <a:defRPr/>
            </a:pPr>
            <a:r>
              <a:rPr lang="en-GB" altLang="en-US" dirty="0"/>
              <a:t>This ensures that subsequent (replacement) expenditure can be classed as capital rather than expense.</a:t>
            </a:r>
          </a:p>
          <a:p>
            <a:endParaRPr lang="en-GB" dirty="0"/>
          </a:p>
        </p:txBody>
      </p:sp>
    </p:spTree>
    <p:extLst>
      <p:ext uri="{BB962C8B-B14F-4D97-AF65-F5344CB8AC3E}">
        <p14:creationId xmlns:p14="http://schemas.microsoft.com/office/powerpoint/2010/main" val="232197171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464" y="692696"/>
            <a:ext cx="6563072" cy="706090"/>
          </a:xfrm>
        </p:spPr>
        <p:txBody>
          <a:bodyPr>
            <a:normAutofit fontScale="90000"/>
          </a:bodyPr>
          <a:lstStyle/>
          <a:p>
            <a:r>
              <a:rPr lang="en-GB" b="1" dirty="0"/>
              <a:t>Component Accounting e.g.</a:t>
            </a:r>
          </a:p>
        </p:txBody>
      </p:sp>
      <p:sp>
        <p:nvSpPr>
          <p:cNvPr id="3" name="Content Placeholder 2"/>
          <p:cNvSpPr>
            <a:spLocks noGrp="1"/>
          </p:cNvSpPr>
          <p:nvPr>
            <p:ph idx="1"/>
          </p:nvPr>
        </p:nvSpPr>
        <p:spPr/>
        <p:txBody>
          <a:bodyPr/>
          <a:lstStyle/>
          <a:p>
            <a:pPr>
              <a:defRPr/>
            </a:pPr>
            <a:r>
              <a:rPr lang="en-GB" sz="1800" dirty="0"/>
              <a:t>R6 a freehold building, which cost £10M, has a flat roof that needs replacing every 10 years at a cost of £1M. The building is depreciated on a straight line basis over its 50 year useful life i.e. £200k pa</a:t>
            </a:r>
            <a:r>
              <a:rPr lang="en-GB" sz="1800" dirty="0" smtClean="0"/>
              <a:t>.</a:t>
            </a:r>
          </a:p>
          <a:p>
            <a:pPr>
              <a:defRPr/>
            </a:pPr>
            <a:endParaRPr lang="en-GB" sz="1800" dirty="0"/>
          </a:p>
          <a:p>
            <a:pPr>
              <a:defRPr/>
            </a:pPr>
            <a:r>
              <a:rPr lang="en-GB" sz="1800" dirty="0" smtClean="0"/>
              <a:t>Previous </a:t>
            </a:r>
            <a:r>
              <a:rPr lang="en-GB" sz="1800" dirty="0"/>
              <a:t>practice was to:</a:t>
            </a:r>
          </a:p>
          <a:p>
            <a:pPr marL="400050" lvl="1" indent="0">
              <a:buFontTx/>
              <a:buNone/>
              <a:defRPr/>
            </a:pPr>
            <a:r>
              <a:rPr lang="en-GB" sz="1600" dirty="0" smtClean="0"/>
              <a:t>Depreciate </a:t>
            </a:r>
            <a:r>
              <a:rPr lang="en-GB" sz="1600" dirty="0"/>
              <a:t>the building over its useful life of 50 yrs., charging £200k pa </a:t>
            </a:r>
            <a:r>
              <a:rPr lang="en-GB" sz="1600" dirty="0" smtClean="0"/>
              <a:t>and </a:t>
            </a:r>
            <a:r>
              <a:rPr lang="en-GB" sz="1600" dirty="0"/>
              <a:t>to </a:t>
            </a:r>
            <a:r>
              <a:rPr lang="en-GB" sz="1600" b="1" dirty="0"/>
              <a:t>expense</a:t>
            </a:r>
            <a:r>
              <a:rPr lang="en-GB" sz="1600" dirty="0"/>
              <a:t> the £1M cost of replacing the roof as incurred in </a:t>
            </a:r>
            <a:r>
              <a:rPr lang="en-GB" sz="1600" dirty="0" smtClean="0"/>
              <a:t>years</a:t>
            </a:r>
            <a:r>
              <a:rPr lang="en-GB" sz="1600" dirty="0"/>
              <a:t>	10, 20, 30 &amp; 40.</a:t>
            </a:r>
          </a:p>
          <a:p>
            <a:pPr marL="685800" lvl="1">
              <a:buFont typeface="Arial" panose="020B0604020202020204" pitchFamily="34" charset="0"/>
              <a:buChar char="•"/>
              <a:defRPr/>
            </a:pPr>
            <a:endParaRPr lang="en-GB" sz="1600" dirty="0"/>
          </a:p>
          <a:p>
            <a:pPr marL="285750" lvl="1">
              <a:buFont typeface="Arial" panose="020B0604020202020204" pitchFamily="34" charset="0"/>
              <a:buChar char="•"/>
              <a:defRPr/>
            </a:pPr>
            <a:r>
              <a:rPr lang="en-GB" sz="1800" dirty="0"/>
              <a:t>But really we should have accounted for the roof as a </a:t>
            </a:r>
            <a:r>
              <a:rPr lang="en-GB" sz="1800" b="1" dirty="0"/>
              <a:t>separate component </a:t>
            </a:r>
            <a:r>
              <a:rPr lang="en-GB" sz="1800" dirty="0"/>
              <a:t>as this reflects the differing consumption of the two assets and results in an even charge to expenditure (non-cash) over the 50 year life of the building:  </a:t>
            </a:r>
          </a:p>
          <a:p>
            <a:pPr marL="806450" lvl="1" indent="-406400">
              <a:defRPr/>
            </a:pPr>
            <a:r>
              <a:rPr lang="en-GB" sz="1600" dirty="0"/>
              <a:t>	</a:t>
            </a:r>
            <a:r>
              <a:rPr lang="en-GB" sz="1600" dirty="0" smtClean="0"/>
              <a:t>Depreciate </a:t>
            </a:r>
            <a:r>
              <a:rPr lang="en-GB" sz="1600" dirty="0"/>
              <a:t>the cost of the roof of £1M over 10 yrs., charging £100k pa and </a:t>
            </a:r>
            <a:r>
              <a:rPr lang="en-GB" sz="1600" dirty="0" smtClean="0"/>
              <a:t>depreciate  	the </a:t>
            </a:r>
            <a:r>
              <a:rPr lang="en-GB" sz="1600" dirty="0"/>
              <a:t>remainder of the building (£9M) over its useful life of 50 yrs. at £180k pa. In year </a:t>
            </a:r>
            <a:r>
              <a:rPr lang="en-GB" sz="1600" dirty="0" smtClean="0"/>
              <a:t>	10</a:t>
            </a:r>
            <a:r>
              <a:rPr lang="en-GB" sz="1600" dirty="0"/>
              <a:t>, the roof is replaced, the original roof is now fully written down and so the cost of </a:t>
            </a:r>
            <a:r>
              <a:rPr lang="en-GB" sz="1600" dirty="0" smtClean="0"/>
              <a:t>	the </a:t>
            </a:r>
            <a:r>
              <a:rPr lang="en-GB" sz="1600" dirty="0"/>
              <a:t>new roof is capitalised over the next 10 year period</a:t>
            </a:r>
            <a:r>
              <a:rPr lang="en-GB" sz="1600" dirty="0" smtClean="0"/>
              <a:t>.</a:t>
            </a:r>
            <a:endParaRPr lang="en-GB" sz="1600" dirty="0"/>
          </a:p>
        </p:txBody>
      </p:sp>
    </p:spTree>
    <p:extLst>
      <p:ext uri="{BB962C8B-B14F-4D97-AF65-F5344CB8AC3E}">
        <p14:creationId xmlns:p14="http://schemas.microsoft.com/office/powerpoint/2010/main" val="31769166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0504" y="332656"/>
            <a:ext cx="5842992" cy="1224136"/>
          </a:xfrm>
        </p:spPr>
        <p:txBody>
          <a:bodyPr>
            <a:normAutofit/>
          </a:bodyPr>
          <a:lstStyle/>
          <a:p>
            <a:r>
              <a:rPr lang="en-US" altLang="en-US" b="1" dirty="0"/>
              <a:t>Component </a:t>
            </a:r>
            <a:r>
              <a:rPr lang="en-US" altLang="en-US" b="1" dirty="0" smtClean="0"/>
              <a:t>Accounting </a:t>
            </a:r>
            <a:endParaRPr lang="en-GB" b="1" dirty="0"/>
          </a:p>
        </p:txBody>
      </p:sp>
      <p:sp>
        <p:nvSpPr>
          <p:cNvPr id="3" name="Content Placeholder 2"/>
          <p:cNvSpPr>
            <a:spLocks noGrp="1"/>
          </p:cNvSpPr>
          <p:nvPr>
            <p:ph idx="1"/>
          </p:nvPr>
        </p:nvSpPr>
        <p:spPr>
          <a:xfrm>
            <a:off x="457200" y="1268760"/>
            <a:ext cx="8229600" cy="3888432"/>
          </a:xfrm>
        </p:spPr>
        <p:txBody>
          <a:bodyPr>
            <a:noAutofit/>
          </a:bodyPr>
          <a:lstStyle/>
          <a:p>
            <a:pPr marL="0" indent="0">
              <a:buFontTx/>
              <a:buNone/>
              <a:defRPr/>
            </a:pPr>
            <a:r>
              <a:rPr lang="en-GB" altLang="en-US" sz="2200" dirty="0"/>
              <a:t>So why do we need to split capital spend up?  </a:t>
            </a:r>
          </a:p>
          <a:p>
            <a:pPr marL="0" indent="0">
              <a:buFontTx/>
              <a:buNone/>
              <a:defRPr/>
            </a:pPr>
            <a:r>
              <a:rPr lang="en-GB" altLang="en-US" sz="2200" dirty="0" smtClean="0"/>
              <a:t>For example splitting a b</a:t>
            </a:r>
            <a:r>
              <a:rPr lang="en-US" altLang="en-US" sz="2200" dirty="0" err="1" smtClean="0"/>
              <a:t>eamline</a:t>
            </a:r>
            <a:r>
              <a:rPr lang="en-US" altLang="en-US" sz="2200" dirty="0" smtClean="0"/>
              <a:t> </a:t>
            </a:r>
            <a:r>
              <a:rPr lang="en-US" altLang="en-US" sz="2200" dirty="0"/>
              <a:t>into 10 assets rather than one asset entry</a:t>
            </a:r>
            <a:r>
              <a:rPr lang="en-US" altLang="en-US" sz="2200" dirty="0" smtClean="0"/>
              <a:t>:</a:t>
            </a:r>
            <a:endParaRPr lang="en-US" altLang="en-US" sz="2200" dirty="0"/>
          </a:p>
          <a:p>
            <a:pPr>
              <a:defRPr/>
            </a:pPr>
            <a:r>
              <a:rPr lang="en-US" altLang="en-US" sz="2200" dirty="0"/>
              <a:t>Reflects the physical set up and distribution of the beamline, </a:t>
            </a:r>
          </a:p>
          <a:p>
            <a:pPr>
              <a:defRPr/>
            </a:pPr>
            <a:r>
              <a:rPr lang="en-US" altLang="en-US" sz="2200" dirty="0"/>
              <a:t>Reflects that assets may not stay together for the duration of the instruments’ life, i.e. </a:t>
            </a:r>
            <a:r>
              <a:rPr lang="en-US" altLang="en-US" sz="2200" dirty="0" smtClean="0"/>
              <a:t>Instruments </a:t>
            </a:r>
            <a:r>
              <a:rPr lang="en-US" altLang="en-US" sz="2200" dirty="0"/>
              <a:t>are quite mobile &amp; move around the hall;</a:t>
            </a:r>
          </a:p>
          <a:p>
            <a:pPr>
              <a:defRPr/>
            </a:pPr>
            <a:r>
              <a:rPr lang="en-US" altLang="en-US" sz="2200" dirty="0"/>
              <a:t>Reflects that different components will depreciate / wear out faster than others (Pumps v Concrete blockhouse) – enables components to be replaced in the future as capital rather than resource;</a:t>
            </a:r>
          </a:p>
          <a:p>
            <a:pPr>
              <a:defRPr/>
            </a:pPr>
            <a:r>
              <a:rPr lang="en-US" altLang="en-US" sz="2200" dirty="0" smtClean="0"/>
              <a:t>Separates </a:t>
            </a:r>
            <a:r>
              <a:rPr lang="en-US" altLang="en-US" sz="2200" dirty="0"/>
              <a:t>different asset categories for legal recording purposes (</a:t>
            </a:r>
            <a:r>
              <a:rPr lang="en-US" altLang="en-US" sz="2200" dirty="0" err="1" smtClean="0"/>
              <a:t>i.e</a:t>
            </a:r>
            <a:r>
              <a:rPr lang="en-US" altLang="en-US" sz="2200" dirty="0" smtClean="0"/>
              <a:t> the building and equipment are recorded separately).</a:t>
            </a:r>
            <a:endParaRPr lang="en-US" altLang="en-US" sz="2200" dirty="0"/>
          </a:p>
        </p:txBody>
      </p:sp>
    </p:spTree>
    <p:extLst>
      <p:ext uri="{BB962C8B-B14F-4D97-AF65-F5344CB8AC3E}">
        <p14:creationId xmlns:p14="http://schemas.microsoft.com/office/powerpoint/2010/main" val="81245448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04" y="116632"/>
            <a:ext cx="8229600" cy="1143000"/>
          </a:xfrm>
        </p:spPr>
        <p:txBody>
          <a:bodyPr>
            <a:noAutofit/>
          </a:bodyPr>
          <a:lstStyle/>
          <a:p>
            <a:r>
              <a:rPr lang="en-GB" sz="3600" dirty="0" smtClean="0"/>
              <a:t>Measuring the cost of an Asset </a:t>
            </a:r>
            <a:br>
              <a:rPr lang="en-GB" sz="3600" dirty="0" smtClean="0"/>
            </a:br>
            <a:r>
              <a:rPr lang="en-GB" sz="3600" dirty="0" smtClean="0"/>
              <a:t>what is allowed</a:t>
            </a:r>
            <a:endParaRPr lang="en-GB" sz="3600" dirty="0"/>
          </a:p>
        </p:txBody>
      </p:sp>
      <p:sp>
        <p:nvSpPr>
          <p:cNvPr id="3" name="Content Placeholder 2"/>
          <p:cNvSpPr>
            <a:spLocks noGrp="1"/>
          </p:cNvSpPr>
          <p:nvPr>
            <p:ph idx="1"/>
          </p:nvPr>
        </p:nvSpPr>
        <p:spPr>
          <a:xfrm>
            <a:off x="457200" y="1412776"/>
            <a:ext cx="8229600" cy="4713387"/>
          </a:xfrm>
        </p:spPr>
        <p:txBody>
          <a:bodyPr>
            <a:normAutofit lnSpcReduction="10000"/>
          </a:bodyPr>
          <a:lstStyle/>
          <a:p>
            <a:pPr marL="0" indent="0">
              <a:buNone/>
              <a:defRPr/>
            </a:pPr>
            <a:r>
              <a:rPr lang="en-GB" sz="2400" dirty="0"/>
              <a:t>Costs </a:t>
            </a:r>
            <a:r>
              <a:rPr lang="en-GB" sz="2400" b="1" dirty="0"/>
              <a:t>directly</a:t>
            </a:r>
            <a:r>
              <a:rPr lang="en-GB" sz="2400" dirty="0"/>
              <a:t> associated in </a:t>
            </a:r>
            <a:r>
              <a:rPr lang="en-GB" sz="2400" dirty="0" smtClean="0"/>
              <a:t>creating </a:t>
            </a:r>
            <a:r>
              <a:rPr lang="en-GB" sz="2400" dirty="0"/>
              <a:t>and preparing an asset to be capable of operating in the </a:t>
            </a:r>
            <a:r>
              <a:rPr lang="en-GB" sz="2400" dirty="0" smtClean="0"/>
              <a:t>condition and location </a:t>
            </a:r>
            <a:r>
              <a:rPr lang="en-GB" sz="2400" dirty="0"/>
              <a:t>intended by </a:t>
            </a:r>
            <a:r>
              <a:rPr lang="en-GB" sz="2400" dirty="0" smtClean="0"/>
              <a:t>management</a:t>
            </a:r>
            <a:endParaRPr lang="en-GB" sz="2400" dirty="0"/>
          </a:p>
          <a:p>
            <a:pPr>
              <a:defRPr/>
            </a:pPr>
            <a:r>
              <a:rPr lang="en-US" sz="2400" dirty="0" smtClean="0"/>
              <a:t>Purchase </a:t>
            </a:r>
            <a:r>
              <a:rPr lang="en-US" sz="2400" dirty="0"/>
              <a:t>price of any materials/service (including freight, duties, </a:t>
            </a:r>
            <a:r>
              <a:rPr lang="en-US" sz="2400" dirty="0" smtClean="0"/>
              <a:t>non-recoverable </a:t>
            </a:r>
            <a:r>
              <a:rPr lang="en-US" sz="2400" dirty="0"/>
              <a:t>VAT, less any trade discounts); </a:t>
            </a:r>
          </a:p>
          <a:p>
            <a:pPr marL="0" indent="0">
              <a:buNone/>
              <a:defRPr/>
            </a:pPr>
            <a:r>
              <a:rPr lang="en-US" sz="2400" dirty="0" smtClean="0"/>
              <a:t>Plus</a:t>
            </a:r>
          </a:p>
          <a:p>
            <a:pPr>
              <a:defRPr/>
            </a:pPr>
            <a:r>
              <a:rPr lang="en-US" sz="2400" dirty="0"/>
              <a:t>Any directly attributable costs:</a:t>
            </a:r>
          </a:p>
          <a:p>
            <a:pPr marL="1687512" lvl="2" indent="-342900">
              <a:buFont typeface="Calibri" panose="020F0502020204030204" pitchFamily="34" charset="0"/>
              <a:buChar char="₋"/>
              <a:defRPr/>
            </a:pPr>
            <a:r>
              <a:rPr lang="en-US" sz="1900" dirty="0"/>
              <a:t>Direct </a:t>
            </a:r>
            <a:r>
              <a:rPr lang="en-US" sz="1900" dirty="0" err="1"/>
              <a:t>labour</a:t>
            </a:r>
            <a:r>
              <a:rPr lang="en-US" sz="1900" dirty="0"/>
              <a:t> </a:t>
            </a:r>
            <a:r>
              <a:rPr lang="en-US" sz="1900" dirty="0" smtClean="0"/>
              <a:t>effort;</a:t>
            </a:r>
          </a:p>
          <a:p>
            <a:pPr marL="1687512" lvl="2" indent="-342900">
              <a:buFont typeface="Calibri" panose="020F0502020204030204" pitchFamily="34" charset="0"/>
              <a:buChar char="₋"/>
              <a:defRPr/>
            </a:pPr>
            <a:r>
              <a:rPr lang="en-US" sz="1900" dirty="0" smtClean="0"/>
              <a:t>Time </a:t>
            </a:r>
            <a:r>
              <a:rPr lang="en-US" sz="1900" dirty="0"/>
              <a:t>of staff in management roles </a:t>
            </a:r>
            <a:r>
              <a:rPr lang="en-US" sz="1900" dirty="0" smtClean="0"/>
              <a:t>only when </a:t>
            </a:r>
            <a:r>
              <a:rPr lang="en-US" sz="1900" dirty="0"/>
              <a:t>providing specific technical input;</a:t>
            </a:r>
          </a:p>
          <a:p>
            <a:pPr marL="1687512" lvl="2" indent="-342900">
              <a:buFont typeface="Calibri" panose="020F0502020204030204" pitchFamily="34" charset="0"/>
              <a:buChar char="₋"/>
              <a:defRPr/>
            </a:pPr>
            <a:r>
              <a:rPr lang="en-US" sz="1900" dirty="0" smtClean="0"/>
              <a:t>Cost </a:t>
            </a:r>
            <a:r>
              <a:rPr lang="en-US" sz="1900" dirty="0"/>
              <a:t>of </a:t>
            </a:r>
            <a:r>
              <a:rPr lang="en-US" sz="1900" dirty="0" smtClean="0"/>
              <a:t>assembly </a:t>
            </a:r>
            <a:r>
              <a:rPr lang="en-US" sz="1900" dirty="0"/>
              <a:t>/ installation / </a:t>
            </a:r>
            <a:r>
              <a:rPr lang="en-US" sz="1900" dirty="0" smtClean="0"/>
              <a:t>testing</a:t>
            </a:r>
            <a:r>
              <a:rPr lang="en-US" sz="1900" dirty="0"/>
              <a:t>; </a:t>
            </a:r>
          </a:p>
          <a:p>
            <a:pPr marL="1687512" lvl="2" indent="-342900">
              <a:buFont typeface="Calibri" panose="020F0502020204030204" pitchFamily="34" charset="0"/>
              <a:buChar char="₋"/>
              <a:defRPr/>
            </a:pPr>
            <a:r>
              <a:rPr lang="en-US" sz="1900" dirty="0"/>
              <a:t>Professional fees – legal, architect, engineers;</a:t>
            </a:r>
          </a:p>
          <a:p>
            <a:pPr marL="1687512" lvl="2" indent="-342900">
              <a:buFont typeface="Calibri" panose="020F0502020204030204" pitchFamily="34" charset="0"/>
              <a:buChar char="₋"/>
              <a:defRPr/>
            </a:pPr>
            <a:r>
              <a:rPr lang="en-US" sz="1900" dirty="0"/>
              <a:t>Site </a:t>
            </a:r>
            <a:r>
              <a:rPr lang="en-US" sz="1900" dirty="0" smtClean="0"/>
              <a:t>prep.</a:t>
            </a:r>
            <a:endParaRPr lang="en-US" sz="1900" dirty="0"/>
          </a:p>
          <a:p>
            <a:endParaRPr lang="en-GB" dirty="0"/>
          </a:p>
        </p:txBody>
      </p:sp>
      <p:sp>
        <p:nvSpPr>
          <p:cNvPr id="4" name="TextBox 3"/>
          <p:cNvSpPr txBox="1"/>
          <p:nvPr/>
        </p:nvSpPr>
        <p:spPr>
          <a:xfrm>
            <a:off x="0" y="6108670"/>
            <a:ext cx="4968552" cy="400110"/>
          </a:xfrm>
          <a:prstGeom prst="rect">
            <a:avLst/>
          </a:prstGeom>
          <a:noFill/>
        </p:spPr>
        <p:txBody>
          <a:bodyPr wrap="square" rtlCol="0">
            <a:spAutoFit/>
          </a:bodyPr>
          <a:lstStyle/>
          <a:p>
            <a:r>
              <a:rPr lang="en-GB" sz="2000" b="1" dirty="0" smtClean="0"/>
              <a:t>Link to: </a:t>
            </a:r>
            <a:r>
              <a:rPr lang="en-GB" sz="2000" b="1" dirty="0" smtClean="0">
                <a:hlinkClick r:id="rId3"/>
              </a:rPr>
              <a:t>Property, Plant and Equipment Policy</a:t>
            </a:r>
            <a:endParaRPr lang="en-GB" sz="2000" b="1" dirty="0"/>
          </a:p>
        </p:txBody>
      </p:sp>
    </p:spTree>
    <p:extLst>
      <p:ext uri="{BB962C8B-B14F-4D97-AF65-F5344CB8AC3E}">
        <p14:creationId xmlns:p14="http://schemas.microsoft.com/office/powerpoint/2010/main" val="166994649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37026"/>
            <a:ext cx="8229600" cy="1143000"/>
          </a:xfrm>
        </p:spPr>
        <p:txBody>
          <a:bodyPr>
            <a:normAutofit/>
          </a:bodyPr>
          <a:lstStyle/>
          <a:p>
            <a:r>
              <a:rPr lang="en-GB" sz="3600" b="1" dirty="0"/>
              <a:t>Staff effort</a:t>
            </a:r>
          </a:p>
        </p:txBody>
      </p:sp>
      <p:sp>
        <p:nvSpPr>
          <p:cNvPr id="3" name="Content Placeholder 2"/>
          <p:cNvSpPr>
            <a:spLocks noGrp="1"/>
          </p:cNvSpPr>
          <p:nvPr>
            <p:ph idx="1"/>
          </p:nvPr>
        </p:nvSpPr>
        <p:spPr>
          <a:xfrm>
            <a:off x="457200" y="1268761"/>
            <a:ext cx="8229600" cy="4320480"/>
          </a:xfrm>
        </p:spPr>
        <p:txBody>
          <a:bodyPr>
            <a:noAutofit/>
          </a:bodyPr>
          <a:lstStyle/>
          <a:p>
            <a:pPr marL="0" indent="0">
              <a:buNone/>
              <a:defRPr/>
            </a:pPr>
            <a:r>
              <a:rPr lang="en-US" sz="1900" dirty="0"/>
              <a:t>The Accounting Standard for Fixed Assets does not allow entities to be selective about which directly attributable costs should be capitalised. </a:t>
            </a:r>
            <a:endParaRPr lang="en-US" sz="1900" dirty="0" smtClean="0"/>
          </a:p>
          <a:p>
            <a:pPr>
              <a:defRPr/>
            </a:pPr>
            <a:endParaRPr lang="en-US" sz="1900" dirty="0"/>
          </a:p>
          <a:p>
            <a:pPr>
              <a:defRPr/>
            </a:pPr>
            <a:r>
              <a:rPr lang="en-US" sz="1900" dirty="0"/>
              <a:t>Directly attributable labour costs are:</a:t>
            </a:r>
          </a:p>
          <a:p>
            <a:pPr lvl="2">
              <a:buFont typeface="Calibri" panose="020F0502020204030204" pitchFamily="34" charset="0"/>
              <a:buChar char="₋"/>
              <a:defRPr/>
            </a:pPr>
            <a:r>
              <a:rPr lang="en-US" sz="1900" dirty="0"/>
              <a:t>STFC own employees employed as project workers, lawyers;</a:t>
            </a:r>
          </a:p>
          <a:p>
            <a:pPr lvl="2">
              <a:buFont typeface="Calibri" panose="020F0502020204030204" pitchFamily="34" charset="0"/>
              <a:buChar char="₋"/>
              <a:defRPr/>
            </a:pPr>
            <a:r>
              <a:rPr lang="en-US" sz="1900" dirty="0"/>
              <a:t>Excluded are supervisors, managers &amp; project managers; - i.e. those not directly involved in the construction of the asset.</a:t>
            </a:r>
          </a:p>
          <a:p>
            <a:pPr>
              <a:defRPr/>
            </a:pPr>
            <a:endParaRPr lang="en-US" sz="1900" dirty="0"/>
          </a:p>
          <a:p>
            <a:pPr>
              <a:defRPr/>
            </a:pPr>
            <a:r>
              <a:rPr lang="en-US" sz="1900" dirty="0"/>
              <a:t>In regard to our own employees, only direct </a:t>
            </a:r>
            <a:r>
              <a:rPr lang="en-US" sz="1900" dirty="0" smtClean="0"/>
              <a:t>wages.</a:t>
            </a:r>
            <a:endParaRPr lang="en-US" sz="1900" dirty="0"/>
          </a:p>
          <a:p>
            <a:pPr>
              <a:defRPr/>
            </a:pPr>
            <a:endParaRPr lang="en-US" sz="1900" dirty="0"/>
          </a:p>
          <a:p>
            <a:pPr>
              <a:defRPr/>
            </a:pPr>
            <a:r>
              <a:rPr lang="en-US" sz="1900" dirty="0"/>
              <a:t>Accounting standards specifically exclude labour costs arising from inefficiencies. </a:t>
            </a:r>
          </a:p>
          <a:p>
            <a:pPr lvl="2">
              <a:buFont typeface="Calibri" panose="020F0502020204030204" pitchFamily="34" charset="0"/>
              <a:buChar char="₋"/>
              <a:defRPr/>
            </a:pPr>
            <a:r>
              <a:rPr lang="en-US" sz="1900" dirty="0"/>
              <a:t>Design errors, wasted/idle time.</a:t>
            </a:r>
          </a:p>
          <a:p>
            <a:endParaRPr lang="en-GB" sz="1900" dirty="0"/>
          </a:p>
        </p:txBody>
      </p:sp>
    </p:spTree>
    <p:extLst>
      <p:ext uri="{BB962C8B-B14F-4D97-AF65-F5344CB8AC3E}">
        <p14:creationId xmlns:p14="http://schemas.microsoft.com/office/powerpoint/2010/main" val="317981622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25760"/>
            <a:ext cx="7236296" cy="1143000"/>
          </a:xfrm>
        </p:spPr>
        <p:txBody>
          <a:bodyPr>
            <a:normAutofit/>
          </a:bodyPr>
          <a:lstStyle/>
          <a:p>
            <a:r>
              <a:rPr lang="en-GB" sz="3600" b="1" dirty="0"/>
              <a:t>What is not allowed</a:t>
            </a:r>
          </a:p>
        </p:txBody>
      </p:sp>
      <p:sp>
        <p:nvSpPr>
          <p:cNvPr id="3" name="Content Placeholder 2"/>
          <p:cNvSpPr>
            <a:spLocks noGrp="1"/>
          </p:cNvSpPr>
          <p:nvPr>
            <p:ph idx="1"/>
          </p:nvPr>
        </p:nvSpPr>
        <p:spPr>
          <a:xfrm>
            <a:off x="457200" y="1124744"/>
            <a:ext cx="8229600" cy="4785395"/>
          </a:xfrm>
        </p:spPr>
        <p:txBody>
          <a:bodyPr>
            <a:normAutofit lnSpcReduction="10000"/>
          </a:bodyPr>
          <a:lstStyle/>
          <a:p>
            <a:pPr marL="0" indent="0">
              <a:buNone/>
              <a:defRPr/>
            </a:pPr>
            <a:r>
              <a:rPr lang="en-GB" sz="2100" u="sng" dirty="0"/>
              <a:t>Virtually all indirect </a:t>
            </a:r>
            <a:r>
              <a:rPr lang="en-GB" sz="2100" u="sng" dirty="0" smtClean="0"/>
              <a:t>costs:</a:t>
            </a:r>
          </a:p>
          <a:p>
            <a:pPr>
              <a:defRPr/>
            </a:pPr>
            <a:r>
              <a:rPr lang="en-GB" sz="1800" dirty="0" smtClean="0"/>
              <a:t>Costs </a:t>
            </a:r>
            <a:r>
              <a:rPr lang="en-GB" sz="1800" dirty="0"/>
              <a:t>that do not contribute to the inherent value of the </a:t>
            </a:r>
            <a:r>
              <a:rPr lang="en-GB" sz="1800" dirty="0" smtClean="0"/>
              <a:t>asset;</a:t>
            </a:r>
            <a:endParaRPr lang="en-US" sz="1800" dirty="0"/>
          </a:p>
          <a:p>
            <a:pPr>
              <a:defRPr/>
            </a:pPr>
            <a:r>
              <a:rPr lang="en-US" sz="1800" dirty="0" smtClean="0"/>
              <a:t>Management overhead;</a:t>
            </a:r>
          </a:p>
          <a:p>
            <a:pPr>
              <a:defRPr/>
            </a:pPr>
            <a:r>
              <a:rPr lang="en-US" sz="1800" dirty="0" smtClean="0"/>
              <a:t>General </a:t>
            </a:r>
            <a:r>
              <a:rPr lang="en-US" sz="1800" dirty="0"/>
              <a:t>admin; Buying</a:t>
            </a:r>
            <a:r>
              <a:rPr lang="en-US" sz="1800" dirty="0" smtClean="0"/>
              <a:t>;</a:t>
            </a:r>
          </a:p>
          <a:p>
            <a:pPr>
              <a:defRPr/>
            </a:pPr>
            <a:r>
              <a:rPr lang="en-US" sz="1800" dirty="0" smtClean="0"/>
              <a:t>T&amp;S</a:t>
            </a:r>
            <a:r>
              <a:rPr lang="en-US" sz="1800" dirty="0"/>
              <a:t>;  Staff Training; </a:t>
            </a:r>
            <a:endParaRPr lang="en-US" sz="1800" dirty="0" smtClean="0"/>
          </a:p>
          <a:p>
            <a:pPr>
              <a:defRPr/>
            </a:pPr>
            <a:r>
              <a:rPr lang="en-US" sz="1800" dirty="0" smtClean="0"/>
              <a:t>Advertising </a:t>
            </a:r>
            <a:r>
              <a:rPr lang="en-US" sz="1800" dirty="0"/>
              <a:t>and promotional </a:t>
            </a:r>
            <a:r>
              <a:rPr lang="en-US" sz="1800" dirty="0" smtClean="0"/>
              <a:t>activity;</a:t>
            </a:r>
          </a:p>
          <a:p>
            <a:pPr>
              <a:defRPr/>
            </a:pPr>
            <a:r>
              <a:rPr lang="en-US" sz="1800" dirty="0" smtClean="0"/>
              <a:t>Maintenance.</a:t>
            </a:r>
            <a:endParaRPr lang="en-US" sz="1800" dirty="0"/>
          </a:p>
          <a:p>
            <a:pPr lvl="2">
              <a:defRPr/>
            </a:pPr>
            <a:endParaRPr lang="en-US" sz="1200" u="sng" dirty="0"/>
          </a:p>
          <a:p>
            <a:pPr marL="0" lvl="2" indent="0">
              <a:buNone/>
              <a:defRPr/>
            </a:pPr>
            <a:r>
              <a:rPr lang="en-US" sz="2100" u="sng" dirty="0" smtClean="0"/>
              <a:t>Pure Research is not allowable - (</a:t>
            </a:r>
            <a:r>
              <a:rPr lang="en-US" sz="2100" u="sng" dirty="0"/>
              <a:t>applied </a:t>
            </a:r>
            <a:r>
              <a:rPr lang="en-US" sz="2100" u="sng" dirty="0" smtClean="0"/>
              <a:t>science)</a:t>
            </a:r>
          </a:p>
          <a:p>
            <a:pPr marL="285750" lvl="2" indent="-285750">
              <a:defRPr/>
            </a:pPr>
            <a:r>
              <a:rPr lang="en-US" altLang="en-US" sz="1800" dirty="0" smtClean="0"/>
              <a:t>e.g</a:t>
            </a:r>
            <a:r>
              <a:rPr lang="en-US" altLang="en-US" sz="1800" dirty="0"/>
              <a:t>.  During the equipment’s manufacture 3-4 variants are produced before version 4 finally works or fulfills the brief. The expenditure on </a:t>
            </a:r>
            <a:r>
              <a:rPr lang="en-US" altLang="en-US" sz="1800" dirty="0" smtClean="0"/>
              <a:t>versions 1-3 </a:t>
            </a:r>
            <a:r>
              <a:rPr lang="en-US" altLang="en-US" sz="1800" dirty="0"/>
              <a:t>is applied science, only expenditure on version 4 is capital expenditure as the equipment is in its final complete state &amp; will provide future benefits going forward to </a:t>
            </a:r>
            <a:r>
              <a:rPr lang="en-US" altLang="en-US" sz="1800" dirty="0" smtClean="0"/>
              <a:t>STFC.</a:t>
            </a:r>
          </a:p>
          <a:p>
            <a:pPr marL="285750" lvl="2" indent="-285750">
              <a:defRPr/>
            </a:pPr>
            <a:r>
              <a:rPr lang="en-US" altLang="en-US" sz="1800" dirty="0" smtClean="0"/>
              <a:t>In conclusion </a:t>
            </a:r>
            <a:r>
              <a:rPr lang="en-US" altLang="en-US" sz="1800" dirty="0"/>
              <a:t>if you had to produce another version 4 then it would cost a fraction of the cost as applied science activity </a:t>
            </a:r>
            <a:r>
              <a:rPr lang="en-US" altLang="en-US" sz="1800" dirty="0" smtClean="0"/>
              <a:t>(the cost of producing versions 1-3) would not be incurred</a:t>
            </a:r>
            <a:r>
              <a:rPr lang="en-US" altLang="en-US" sz="1400" dirty="0" smtClean="0"/>
              <a:t>.</a:t>
            </a:r>
            <a:endParaRPr lang="en-US" altLang="en-US" sz="1400" dirty="0"/>
          </a:p>
          <a:p>
            <a:endParaRPr lang="en-GB" dirty="0"/>
          </a:p>
        </p:txBody>
      </p:sp>
    </p:spTree>
    <p:extLst>
      <p:ext uri="{BB962C8B-B14F-4D97-AF65-F5344CB8AC3E}">
        <p14:creationId xmlns:p14="http://schemas.microsoft.com/office/powerpoint/2010/main" val="142397752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672"/>
            <a:ext cx="8229600" cy="1143000"/>
          </a:xfrm>
        </p:spPr>
        <p:txBody>
          <a:bodyPr/>
          <a:lstStyle/>
          <a:p>
            <a:r>
              <a:rPr lang="en-GB" b="1" dirty="0"/>
              <a:t>Contents</a:t>
            </a:r>
          </a:p>
        </p:txBody>
      </p:sp>
      <p:sp>
        <p:nvSpPr>
          <p:cNvPr id="3" name="Content Placeholder 2"/>
          <p:cNvSpPr>
            <a:spLocks noGrp="1"/>
          </p:cNvSpPr>
          <p:nvPr>
            <p:ph idx="1"/>
          </p:nvPr>
        </p:nvSpPr>
        <p:spPr>
          <a:xfrm>
            <a:off x="457200" y="1412776"/>
            <a:ext cx="8229600" cy="4525963"/>
          </a:xfrm>
        </p:spPr>
        <p:txBody>
          <a:bodyPr>
            <a:normAutofit fontScale="85000" lnSpcReduction="20000"/>
          </a:bodyPr>
          <a:lstStyle/>
          <a:p>
            <a:pPr lvl="0"/>
            <a:r>
              <a:rPr lang="en-GB" dirty="0"/>
              <a:t>Capital Management Improvement programme</a:t>
            </a:r>
          </a:p>
          <a:p>
            <a:pPr lvl="0"/>
            <a:r>
              <a:rPr lang="en-GB" dirty="0"/>
              <a:t>Where to find more information, including NCA Policies</a:t>
            </a:r>
          </a:p>
          <a:p>
            <a:pPr lvl="0"/>
            <a:r>
              <a:rPr lang="en-GB" dirty="0"/>
              <a:t>Roles &amp; Responsibilities</a:t>
            </a:r>
          </a:p>
          <a:p>
            <a:pPr lvl="0"/>
            <a:r>
              <a:rPr lang="en-GB" dirty="0" smtClean="0"/>
              <a:t>Capital </a:t>
            </a:r>
            <a:r>
              <a:rPr lang="en-GB" dirty="0"/>
              <a:t>Spend</a:t>
            </a:r>
          </a:p>
          <a:p>
            <a:pPr lvl="0"/>
            <a:r>
              <a:rPr lang="en-GB" dirty="0"/>
              <a:t>Standalone Assets &amp; Assets under Construction (Projects)</a:t>
            </a:r>
          </a:p>
          <a:p>
            <a:pPr lvl="0"/>
            <a:r>
              <a:rPr lang="en-GB" dirty="0"/>
              <a:t>Annual Accounts and Intangibles</a:t>
            </a:r>
          </a:p>
          <a:p>
            <a:pPr lvl="0"/>
            <a:r>
              <a:rPr lang="en-GB" dirty="0"/>
              <a:t>Asset Verification</a:t>
            </a:r>
          </a:p>
          <a:p>
            <a:pPr lvl="0"/>
            <a:r>
              <a:rPr lang="en-GB" dirty="0"/>
              <a:t>Impairment and Revaluation</a:t>
            </a:r>
          </a:p>
          <a:p>
            <a:pPr lvl="0"/>
            <a:r>
              <a:rPr lang="en-GB" dirty="0"/>
              <a:t>Asset Disposals</a:t>
            </a:r>
          </a:p>
          <a:p>
            <a:pPr lvl="0"/>
            <a:r>
              <a:rPr lang="en-GB" dirty="0"/>
              <a:t>Summary</a:t>
            </a:r>
          </a:p>
          <a:p>
            <a:endParaRPr lang="en-GB" dirty="0" smtClean="0"/>
          </a:p>
        </p:txBody>
      </p:sp>
    </p:spTree>
    <p:extLst>
      <p:ext uri="{BB962C8B-B14F-4D97-AF65-F5344CB8AC3E}">
        <p14:creationId xmlns:p14="http://schemas.microsoft.com/office/powerpoint/2010/main" val="384401515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777"/>
            <a:ext cx="8229600" cy="1143000"/>
          </a:xfrm>
        </p:spPr>
        <p:txBody>
          <a:bodyPr>
            <a:normAutofit/>
          </a:bodyPr>
          <a:lstStyle/>
          <a:p>
            <a:r>
              <a:rPr lang="en-GB" b="1" dirty="0" smtClean="0"/>
              <a:t>Other Asset Costs</a:t>
            </a:r>
            <a:endParaRPr lang="en-GB" b="1" dirty="0"/>
          </a:p>
        </p:txBody>
      </p:sp>
      <p:sp>
        <p:nvSpPr>
          <p:cNvPr id="3" name="Content Placeholder 2"/>
          <p:cNvSpPr>
            <a:spLocks noGrp="1"/>
          </p:cNvSpPr>
          <p:nvPr>
            <p:ph idx="1"/>
          </p:nvPr>
        </p:nvSpPr>
        <p:spPr>
          <a:xfrm>
            <a:off x="457200" y="1340768"/>
            <a:ext cx="8229600" cy="4785395"/>
          </a:xfrm>
        </p:spPr>
        <p:txBody>
          <a:bodyPr>
            <a:normAutofit/>
          </a:bodyPr>
          <a:lstStyle/>
          <a:p>
            <a:pPr marL="0" lvl="1" indent="0">
              <a:buNone/>
              <a:defRPr/>
            </a:pPr>
            <a:r>
              <a:rPr lang="en-GB" altLang="en-US" sz="2000" u="sng" dirty="0"/>
              <a:t>Refurbishment </a:t>
            </a:r>
            <a:r>
              <a:rPr lang="en-GB" altLang="en-US" sz="2000" u="sng" dirty="0" smtClean="0"/>
              <a:t>Costs</a:t>
            </a:r>
          </a:p>
          <a:p>
            <a:pPr marL="457200" lvl="1" indent="-457200">
              <a:buFont typeface="Arial" panose="020B0604020202020204" pitchFamily="34" charset="0"/>
              <a:buChar char="•"/>
              <a:defRPr/>
            </a:pPr>
            <a:r>
              <a:rPr lang="en-GB" altLang="en-US" sz="1900" dirty="0"/>
              <a:t>The modified/refurbished asset must be significantly different/better than the old e.g. increased capacity, extending life, otherwise classed as repair and scores as resource cost.</a:t>
            </a:r>
          </a:p>
          <a:p>
            <a:pPr marL="0" lvl="1" indent="0">
              <a:buNone/>
              <a:defRPr/>
            </a:pPr>
            <a:endParaRPr lang="en-GB" altLang="en-US" sz="1900" dirty="0" smtClean="0"/>
          </a:p>
          <a:p>
            <a:pPr marL="0" lvl="1" indent="0">
              <a:buNone/>
              <a:defRPr/>
            </a:pPr>
            <a:r>
              <a:rPr lang="en-GB" altLang="en-US" sz="2000" u="sng" dirty="0" smtClean="0"/>
              <a:t>Demolition and Site preparation</a:t>
            </a:r>
            <a:endParaRPr lang="en-GB" altLang="en-US" sz="2000" u="sng" dirty="0"/>
          </a:p>
          <a:p>
            <a:pPr marL="457200" lvl="1" indent="-457200">
              <a:buFont typeface="Arial" panose="020B0604020202020204" pitchFamily="34" charset="0"/>
              <a:buChar char="•"/>
              <a:defRPr/>
            </a:pPr>
            <a:r>
              <a:rPr lang="en-GB" altLang="en-US" sz="1900" dirty="0"/>
              <a:t>Only where necessary as part of reconstruction or a replacement asset – the asset must be a significant enhancement of what was there.</a:t>
            </a:r>
          </a:p>
          <a:p>
            <a:pPr marL="342900" lvl="1" indent="-342900">
              <a:buFont typeface="Arial" panose="020B0604020202020204" pitchFamily="34" charset="0"/>
              <a:buChar char="•"/>
              <a:defRPr/>
            </a:pPr>
            <a:endParaRPr lang="en-US" altLang="en-US" sz="1200" dirty="0"/>
          </a:p>
          <a:p>
            <a:pPr marL="0" lvl="1" indent="0">
              <a:buNone/>
              <a:defRPr/>
            </a:pPr>
            <a:r>
              <a:rPr lang="en-GB" altLang="en-US" sz="2000" u="sng" dirty="0" smtClean="0"/>
              <a:t>Repairs and Maintenance </a:t>
            </a:r>
          </a:p>
          <a:p>
            <a:pPr marL="457200" lvl="1" indent="-457200">
              <a:buFont typeface="Arial" panose="020B0604020202020204" pitchFamily="34" charset="0"/>
              <a:buChar char="•"/>
              <a:defRPr/>
            </a:pPr>
            <a:r>
              <a:rPr lang="en-GB" altLang="en-US" sz="1900" dirty="0"/>
              <a:t>These should be expensed as operating costs except </a:t>
            </a:r>
            <a:r>
              <a:rPr lang="en-GB" altLang="en-US" sz="1900" dirty="0" smtClean="0"/>
              <a:t>where;</a:t>
            </a:r>
          </a:p>
          <a:p>
            <a:pPr marL="857250" lvl="2" indent="-457200">
              <a:defRPr/>
            </a:pPr>
            <a:r>
              <a:rPr lang="en-GB" altLang="en-US" sz="1600" dirty="0" smtClean="0"/>
              <a:t>Cost </a:t>
            </a:r>
            <a:r>
              <a:rPr lang="en-GB" altLang="en-US" sz="1600" dirty="0"/>
              <a:t>over £10k </a:t>
            </a:r>
            <a:r>
              <a:rPr lang="en-GB" altLang="en-US" sz="1600" dirty="0" smtClean="0"/>
              <a:t>AND:</a:t>
            </a:r>
          </a:p>
          <a:p>
            <a:pPr marL="1143000" lvl="3">
              <a:defRPr/>
            </a:pPr>
            <a:r>
              <a:rPr lang="en-GB" altLang="en-US" sz="1400" dirty="0" smtClean="0"/>
              <a:t>Major </a:t>
            </a:r>
            <a:r>
              <a:rPr lang="en-GB" altLang="en-US" sz="1400" dirty="0"/>
              <a:t>repair to an integral part of an asset </a:t>
            </a:r>
            <a:r>
              <a:rPr lang="en-GB" altLang="en-US" sz="1400" dirty="0" smtClean="0"/>
              <a:t>and/or;</a:t>
            </a:r>
          </a:p>
          <a:p>
            <a:pPr marL="1143000" lvl="3">
              <a:defRPr/>
            </a:pPr>
            <a:r>
              <a:rPr lang="en-GB" altLang="en-US" sz="1400" dirty="0" smtClean="0"/>
              <a:t>Leads </a:t>
            </a:r>
            <a:r>
              <a:rPr lang="en-GB" altLang="en-US" sz="1400" dirty="0"/>
              <a:t>to improved functionality </a:t>
            </a:r>
            <a:r>
              <a:rPr lang="en-GB" altLang="en-US" sz="1400" dirty="0" smtClean="0"/>
              <a:t>and/or </a:t>
            </a:r>
            <a:r>
              <a:rPr lang="en-GB" altLang="en-US" sz="1400" dirty="0"/>
              <a:t>increased useful </a:t>
            </a:r>
            <a:r>
              <a:rPr lang="en-GB" altLang="en-US" sz="1400" dirty="0" smtClean="0"/>
              <a:t>life;</a:t>
            </a:r>
          </a:p>
          <a:p>
            <a:pPr marL="1143000" lvl="3">
              <a:defRPr/>
            </a:pPr>
            <a:r>
              <a:rPr lang="en-GB" altLang="en-US" sz="1400" dirty="0" smtClean="0"/>
              <a:t>Routine </a:t>
            </a:r>
            <a:r>
              <a:rPr lang="en-GB" altLang="en-US" sz="1400" dirty="0"/>
              <a:t>major overhaul</a:t>
            </a:r>
            <a:r>
              <a:rPr lang="en-GB" altLang="en-US" sz="800" dirty="0" smtClean="0"/>
              <a:t>.</a:t>
            </a:r>
          </a:p>
          <a:p>
            <a:pPr marL="457200" lvl="1" indent="0">
              <a:buNone/>
              <a:defRPr/>
            </a:pPr>
            <a:endParaRPr lang="en-GB" altLang="en-US" sz="1600" dirty="0" smtClean="0"/>
          </a:p>
          <a:p>
            <a:pPr marL="457200" lvl="1" indent="0">
              <a:buNone/>
              <a:defRPr/>
            </a:pPr>
            <a:endParaRPr lang="en-GB" altLang="en-US" sz="1600" dirty="0"/>
          </a:p>
        </p:txBody>
      </p:sp>
    </p:spTree>
    <p:extLst>
      <p:ext uri="{BB962C8B-B14F-4D97-AF65-F5344CB8AC3E}">
        <p14:creationId xmlns:p14="http://schemas.microsoft.com/office/powerpoint/2010/main" val="259005740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777"/>
            <a:ext cx="8229600" cy="1143000"/>
          </a:xfrm>
        </p:spPr>
        <p:txBody>
          <a:bodyPr>
            <a:normAutofit/>
          </a:bodyPr>
          <a:lstStyle/>
          <a:p>
            <a:r>
              <a:rPr lang="en-GB" b="1" dirty="0" smtClean="0"/>
              <a:t>Other Asset Costs</a:t>
            </a:r>
            <a:endParaRPr lang="en-GB" b="1" dirty="0"/>
          </a:p>
        </p:txBody>
      </p:sp>
      <p:sp>
        <p:nvSpPr>
          <p:cNvPr id="3" name="Content Placeholder 2"/>
          <p:cNvSpPr>
            <a:spLocks noGrp="1"/>
          </p:cNvSpPr>
          <p:nvPr>
            <p:ph idx="1"/>
          </p:nvPr>
        </p:nvSpPr>
        <p:spPr>
          <a:xfrm>
            <a:off x="457200" y="1340768"/>
            <a:ext cx="8229600" cy="4785395"/>
          </a:xfrm>
        </p:spPr>
        <p:txBody>
          <a:bodyPr>
            <a:normAutofit/>
          </a:bodyPr>
          <a:lstStyle/>
          <a:p>
            <a:pPr marL="0" lvl="1" indent="0">
              <a:buNone/>
              <a:defRPr/>
            </a:pPr>
            <a:r>
              <a:rPr lang="en-GB" altLang="en-US" sz="2100" u="sng" dirty="0" smtClean="0"/>
              <a:t>Warranty and Maintenance</a:t>
            </a:r>
            <a:endParaRPr lang="en-GB" altLang="en-US" sz="2100" u="sng" dirty="0"/>
          </a:p>
          <a:p>
            <a:pPr marL="457200" lvl="1" indent="-457200">
              <a:buFont typeface="Arial" panose="020B0604020202020204" pitchFamily="34" charset="0"/>
              <a:buChar char="•"/>
              <a:defRPr/>
            </a:pPr>
            <a:r>
              <a:rPr lang="en-GB" altLang="en-US" sz="1900" dirty="0" smtClean="0"/>
              <a:t>Where </a:t>
            </a:r>
            <a:r>
              <a:rPr lang="en-GB" altLang="en-US" sz="1900" dirty="0"/>
              <a:t>this can be separately identified on a quote/PO/supplier invoice then this is treated as recurrent expenditure over the term of the warranty/maintenance period (as a prepayment</a:t>
            </a:r>
            <a:r>
              <a:rPr lang="en-GB" altLang="en-US" sz="1900" dirty="0" smtClean="0"/>
              <a:t>).</a:t>
            </a:r>
            <a:endParaRPr lang="en-GB" altLang="en-US" sz="1900" dirty="0"/>
          </a:p>
          <a:p>
            <a:pPr marL="457200" lvl="1" indent="-457200">
              <a:buFont typeface="Arial" panose="020B0604020202020204" pitchFamily="34" charset="0"/>
              <a:buChar char="•"/>
              <a:defRPr/>
            </a:pPr>
            <a:r>
              <a:rPr lang="en-GB" altLang="en-US" sz="1900" dirty="0" smtClean="0"/>
              <a:t>Annual </a:t>
            </a:r>
            <a:r>
              <a:rPr lang="en-GB" altLang="en-US" sz="1900" dirty="0"/>
              <a:t>maintenance agreements on equipment can not be capitalised.</a:t>
            </a:r>
          </a:p>
          <a:p>
            <a:pPr marL="0" lvl="1" indent="0">
              <a:buNone/>
              <a:defRPr/>
            </a:pPr>
            <a:r>
              <a:rPr lang="en-GB" altLang="en-US" sz="2100" u="sng" dirty="0" smtClean="0"/>
              <a:t>Retention Accruals</a:t>
            </a:r>
            <a:endParaRPr lang="en-GB" altLang="en-US" sz="2100" u="sng" dirty="0"/>
          </a:p>
          <a:p>
            <a:pPr marL="342900" lvl="1" indent="-342900">
              <a:buFont typeface="Arial" panose="020B0604020202020204" pitchFamily="34" charset="0"/>
              <a:buChar char="•"/>
              <a:defRPr/>
            </a:pPr>
            <a:r>
              <a:rPr lang="en-GB" altLang="en-US" sz="1900" dirty="0" smtClean="0"/>
              <a:t>Where </a:t>
            </a:r>
            <a:r>
              <a:rPr lang="en-GB" altLang="en-US" sz="1900" dirty="0"/>
              <a:t>work has been completed and the asset is available for use but there is an amount withheld for retention, the retention should be accrued in the year that the work was completed and not booked when it is paid.  If you fail to accrue, the cost will be expensed because the asset entry on the FAR will already have been marked as completed.</a:t>
            </a:r>
          </a:p>
          <a:p>
            <a:pPr marL="0" lvl="1" indent="0">
              <a:buNone/>
              <a:defRPr/>
            </a:pPr>
            <a:r>
              <a:rPr lang="en-GB" altLang="en-US" sz="2100" u="sng" dirty="0" smtClean="0"/>
              <a:t>Plant Hire</a:t>
            </a:r>
            <a:endParaRPr lang="en-GB" altLang="en-US" sz="2100" u="sng" dirty="0"/>
          </a:p>
          <a:p>
            <a:pPr marL="342900" lvl="1" indent="-342900">
              <a:buFont typeface="Arial" panose="020B0604020202020204" pitchFamily="34" charset="0"/>
              <a:buChar char="•"/>
              <a:defRPr/>
            </a:pPr>
            <a:r>
              <a:rPr lang="en-GB" altLang="en-US" sz="1900" dirty="0" smtClean="0"/>
              <a:t>Where </a:t>
            </a:r>
            <a:r>
              <a:rPr lang="en-GB" altLang="en-US" sz="1900" dirty="0"/>
              <a:t>specifically used in the construction of an </a:t>
            </a:r>
            <a:r>
              <a:rPr lang="en-GB" altLang="en-US" sz="1900" dirty="0" smtClean="0"/>
              <a:t>asset;</a:t>
            </a:r>
          </a:p>
          <a:p>
            <a:pPr marL="342900" lvl="1" indent="-342900">
              <a:buFont typeface="Arial" panose="020B0604020202020204" pitchFamily="34" charset="0"/>
              <a:buChar char="•"/>
              <a:defRPr/>
            </a:pPr>
            <a:r>
              <a:rPr lang="en-GB" altLang="en-US" sz="1900" dirty="0" smtClean="0"/>
              <a:t>But </a:t>
            </a:r>
            <a:r>
              <a:rPr lang="en-GB" altLang="en-US" sz="1900" dirty="0"/>
              <a:t>not storage rental for materials/displaced equipment during construction.</a:t>
            </a:r>
          </a:p>
          <a:p>
            <a:pPr marL="457200" lvl="1" indent="0">
              <a:buNone/>
              <a:defRPr/>
            </a:pPr>
            <a:endParaRPr lang="en-GB" altLang="en-US" sz="1600" dirty="0" smtClean="0"/>
          </a:p>
          <a:p>
            <a:pPr marL="457200" lvl="1" indent="0">
              <a:buNone/>
              <a:defRPr/>
            </a:pPr>
            <a:endParaRPr lang="en-GB" altLang="en-US" sz="1600" dirty="0"/>
          </a:p>
        </p:txBody>
      </p:sp>
    </p:spTree>
    <p:extLst>
      <p:ext uri="{BB962C8B-B14F-4D97-AF65-F5344CB8AC3E}">
        <p14:creationId xmlns:p14="http://schemas.microsoft.com/office/powerpoint/2010/main" val="15291580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777"/>
            <a:ext cx="8229600" cy="1143000"/>
          </a:xfrm>
        </p:spPr>
        <p:txBody>
          <a:bodyPr>
            <a:normAutofit/>
          </a:bodyPr>
          <a:lstStyle/>
          <a:p>
            <a:r>
              <a:rPr lang="en-GB" b="1" dirty="0" smtClean="0"/>
              <a:t>Other Asset Costs</a:t>
            </a:r>
            <a:endParaRPr lang="en-GB" b="1" dirty="0"/>
          </a:p>
        </p:txBody>
      </p:sp>
      <p:sp>
        <p:nvSpPr>
          <p:cNvPr id="3" name="Content Placeholder 2"/>
          <p:cNvSpPr>
            <a:spLocks noGrp="1"/>
          </p:cNvSpPr>
          <p:nvPr>
            <p:ph idx="1"/>
          </p:nvPr>
        </p:nvSpPr>
        <p:spPr>
          <a:xfrm>
            <a:off x="457200" y="1340768"/>
            <a:ext cx="8229600" cy="4785395"/>
          </a:xfrm>
        </p:spPr>
        <p:txBody>
          <a:bodyPr>
            <a:normAutofit/>
          </a:bodyPr>
          <a:lstStyle/>
          <a:p>
            <a:pPr marL="0" lvl="1" indent="0">
              <a:buNone/>
              <a:defRPr/>
            </a:pPr>
            <a:r>
              <a:rPr lang="en-GB" altLang="en-US" sz="2100" u="sng" dirty="0" smtClean="0"/>
              <a:t>Furniture and Fixtures and Fittings</a:t>
            </a:r>
            <a:endParaRPr lang="en-GB" altLang="en-US" sz="1200" b="1" dirty="0" smtClean="0"/>
          </a:p>
          <a:p>
            <a:pPr marL="342900" lvl="1" indent="-342900">
              <a:buFont typeface="Arial" panose="020B0604020202020204" pitchFamily="34" charset="0"/>
              <a:buChar char="•"/>
              <a:defRPr/>
            </a:pPr>
            <a:r>
              <a:rPr lang="en-GB" altLang="en-US" sz="1900" dirty="0" smtClean="0"/>
              <a:t>Grouped </a:t>
            </a:r>
            <a:r>
              <a:rPr lang="en-GB" altLang="en-US" sz="1900" dirty="0"/>
              <a:t>as part of the internal fabric on first fit </a:t>
            </a:r>
            <a:r>
              <a:rPr lang="en-GB" altLang="en-US" sz="1900" dirty="0" smtClean="0"/>
              <a:t>out;</a:t>
            </a:r>
          </a:p>
          <a:p>
            <a:pPr marL="342900" lvl="1" indent="-342900">
              <a:buFont typeface="Arial" panose="020B0604020202020204" pitchFamily="34" charset="0"/>
              <a:buChar char="•"/>
              <a:defRPr/>
            </a:pPr>
            <a:r>
              <a:rPr lang="en-GB" altLang="en-US" sz="1900" dirty="0" smtClean="0"/>
              <a:t>Only </a:t>
            </a:r>
            <a:r>
              <a:rPr lang="en-GB" altLang="en-US" sz="1900" dirty="0"/>
              <a:t>a once in a lifetime </a:t>
            </a:r>
            <a:r>
              <a:rPr lang="en-GB" altLang="en-US" sz="1900" dirty="0" smtClean="0"/>
              <a:t>deal;</a:t>
            </a:r>
          </a:p>
          <a:p>
            <a:pPr marL="342900" lvl="1" indent="-342900">
              <a:buFont typeface="Arial" panose="020B0604020202020204" pitchFamily="34" charset="0"/>
              <a:buChar char="•"/>
              <a:defRPr/>
            </a:pPr>
            <a:r>
              <a:rPr lang="en-GB" altLang="en-US" sz="1900" dirty="0" smtClean="0"/>
              <a:t>Subsequent </a:t>
            </a:r>
            <a:r>
              <a:rPr lang="en-GB" altLang="en-US" sz="1900" dirty="0"/>
              <a:t>spend must be &gt;£10k PER ITEM.</a:t>
            </a:r>
          </a:p>
          <a:p>
            <a:pPr marL="0" lvl="1" indent="0">
              <a:buNone/>
              <a:defRPr/>
            </a:pPr>
            <a:endParaRPr lang="en-GB" altLang="en-US" sz="2100" u="sng" dirty="0" smtClean="0"/>
          </a:p>
          <a:p>
            <a:pPr marL="0" lvl="1" indent="0">
              <a:buNone/>
              <a:defRPr/>
            </a:pPr>
            <a:r>
              <a:rPr lang="en-GB" altLang="en-US" sz="2100" u="sng" dirty="0" smtClean="0"/>
              <a:t>Asset Groups and Systems</a:t>
            </a:r>
            <a:endParaRPr lang="en-GB" altLang="en-US" sz="2100" u="sng" dirty="0"/>
          </a:p>
          <a:p>
            <a:pPr marL="342900" lvl="1" indent="-342900">
              <a:buFont typeface="Arial" panose="020B0604020202020204" pitchFamily="34" charset="0"/>
              <a:buChar char="•"/>
              <a:defRPr/>
            </a:pPr>
            <a:r>
              <a:rPr lang="en-GB" altLang="en-US" sz="1900" dirty="0" smtClean="0"/>
              <a:t>Where </a:t>
            </a:r>
            <a:r>
              <a:rPr lang="en-GB" altLang="en-US" sz="1900" dirty="0"/>
              <a:t>assets are designed to work together and will be replaced together, we can treat groups of assets as one system (e.g. tape storage, drives and robot arms), </a:t>
            </a:r>
            <a:endParaRPr lang="en-GB" altLang="en-US" sz="1900" dirty="0" smtClean="0"/>
          </a:p>
          <a:p>
            <a:pPr marL="342900" lvl="1" indent="-342900">
              <a:buFont typeface="Arial" panose="020B0604020202020204" pitchFamily="34" charset="0"/>
              <a:buChar char="•"/>
              <a:defRPr/>
            </a:pPr>
            <a:r>
              <a:rPr lang="en-GB" altLang="en-US" sz="1900" dirty="0" smtClean="0"/>
              <a:t>Need </a:t>
            </a:r>
            <a:r>
              <a:rPr lang="en-GB" altLang="en-US" sz="1900" dirty="0"/>
              <a:t>to be same asset category and </a:t>
            </a:r>
            <a:r>
              <a:rPr lang="en-GB" altLang="en-US" sz="1900" dirty="0" smtClean="0"/>
              <a:t>life.</a:t>
            </a:r>
          </a:p>
          <a:p>
            <a:pPr marL="342900" lvl="1" indent="-342900">
              <a:buFont typeface="Arial" panose="020B0604020202020204" pitchFamily="34" charset="0"/>
              <a:buChar char="•"/>
              <a:defRPr/>
            </a:pPr>
            <a:r>
              <a:rPr lang="en-GB" altLang="en-US" sz="1900" dirty="0" smtClean="0"/>
              <a:t>Replacing </a:t>
            </a:r>
            <a:r>
              <a:rPr lang="en-GB" altLang="en-US" sz="1900" dirty="0"/>
              <a:t>broken parts would need to be expensed.</a:t>
            </a:r>
            <a:endParaRPr lang="en-GB" sz="1900" dirty="0"/>
          </a:p>
          <a:p>
            <a:pPr marL="457200" lvl="1" indent="0">
              <a:buNone/>
              <a:defRPr/>
            </a:pPr>
            <a:endParaRPr lang="en-GB" altLang="en-US" sz="1600" dirty="0" smtClean="0"/>
          </a:p>
          <a:p>
            <a:pPr marL="457200" lvl="1" indent="0">
              <a:buNone/>
              <a:defRPr/>
            </a:pPr>
            <a:endParaRPr lang="en-GB" altLang="en-US" sz="1600" dirty="0"/>
          </a:p>
        </p:txBody>
      </p:sp>
    </p:spTree>
    <p:extLst>
      <p:ext uri="{BB962C8B-B14F-4D97-AF65-F5344CB8AC3E}">
        <p14:creationId xmlns:p14="http://schemas.microsoft.com/office/powerpoint/2010/main" val="22144752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168" y="20016"/>
            <a:ext cx="8229600" cy="1143000"/>
          </a:xfrm>
        </p:spPr>
        <p:txBody>
          <a:bodyPr>
            <a:normAutofit/>
          </a:bodyPr>
          <a:lstStyle/>
          <a:p>
            <a:pPr lvl="1" algn="ctr">
              <a:defRPr/>
            </a:pPr>
            <a:r>
              <a:rPr lang="en-GB" altLang="en-US" sz="3600" b="1" dirty="0" smtClean="0">
                <a:latin typeface="+mj-lt"/>
              </a:rPr>
              <a:t>Post Capitalisation Spend</a:t>
            </a:r>
            <a:endParaRPr lang="en-GB" altLang="en-US" sz="3600" b="1" dirty="0">
              <a:latin typeface="+mj-lt"/>
            </a:endParaRPr>
          </a:p>
        </p:txBody>
      </p:sp>
      <p:sp>
        <p:nvSpPr>
          <p:cNvPr id="3" name="Content Placeholder 2"/>
          <p:cNvSpPr>
            <a:spLocks noGrp="1"/>
          </p:cNvSpPr>
          <p:nvPr>
            <p:ph idx="1"/>
          </p:nvPr>
        </p:nvSpPr>
        <p:spPr>
          <a:xfrm>
            <a:off x="107504" y="1163016"/>
            <a:ext cx="8856984" cy="4714256"/>
          </a:xfrm>
        </p:spPr>
        <p:txBody>
          <a:bodyPr>
            <a:noAutofit/>
          </a:bodyPr>
          <a:lstStyle/>
          <a:p>
            <a:pPr marL="457200" lvl="1" indent="0">
              <a:buNone/>
              <a:defRPr/>
            </a:pPr>
            <a:r>
              <a:rPr lang="en-GB" altLang="en-US" sz="2100" dirty="0" smtClean="0"/>
              <a:t>When an asset is </a:t>
            </a:r>
            <a:r>
              <a:rPr lang="en-GB" altLang="en-US" sz="2100" dirty="0"/>
              <a:t>complete and available for use the asset will be flagged as </a:t>
            </a:r>
            <a:r>
              <a:rPr lang="en-GB" altLang="en-US" sz="2100" dirty="0" smtClean="0"/>
              <a:t>such </a:t>
            </a:r>
            <a:r>
              <a:rPr lang="en-GB" altLang="en-US" sz="2100" dirty="0"/>
              <a:t>on Oracle</a:t>
            </a:r>
            <a:r>
              <a:rPr lang="en-GB" altLang="en-US" sz="2000" dirty="0" smtClean="0"/>
              <a:t>.</a:t>
            </a:r>
          </a:p>
          <a:p>
            <a:pPr marL="457200" lvl="1" indent="0">
              <a:buNone/>
              <a:defRPr/>
            </a:pPr>
            <a:endParaRPr lang="en-GB" altLang="en-US" sz="2000" dirty="0"/>
          </a:p>
          <a:p>
            <a:pPr lvl="1">
              <a:buFont typeface="Arial" panose="020B0604020202020204" pitchFamily="34" charset="0"/>
              <a:buChar char="•"/>
              <a:defRPr/>
            </a:pPr>
            <a:r>
              <a:rPr lang="en-GB" altLang="en-US" sz="2000" dirty="0" smtClean="0"/>
              <a:t>Any </a:t>
            </a:r>
            <a:r>
              <a:rPr lang="en-GB" altLang="en-US" sz="2000" dirty="0"/>
              <a:t>subsequent spend on the asset </a:t>
            </a:r>
            <a:r>
              <a:rPr lang="en-GB" altLang="en-US" sz="2000" b="1" dirty="0"/>
              <a:t>MUST</a:t>
            </a:r>
            <a:r>
              <a:rPr lang="en-GB" altLang="en-US" sz="2000" dirty="0"/>
              <a:t> then be coded to resource unless:</a:t>
            </a:r>
          </a:p>
          <a:p>
            <a:pPr lvl="2">
              <a:buFont typeface="Calibri" panose="020F0502020204030204" pitchFamily="34" charset="0"/>
              <a:buChar char="−"/>
              <a:defRPr/>
            </a:pPr>
            <a:r>
              <a:rPr lang="en-GB" altLang="en-US" sz="2000" dirty="0"/>
              <a:t>it relates to a major overhaul of the asset</a:t>
            </a:r>
            <a:r>
              <a:rPr lang="en-GB" altLang="en-US" sz="2000" dirty="0" smtClean="0"/>
              <a:t>;</a:t>
            </a:r>
          </a:p>
          <a:p>
            <a:pPr lvl="2">
              <a:buFont typeface="Calibri" panose="020F0502020204030204" pitchFamily="34" charset="0"/>
              <a:buChar char="−"/>
              <a:defRPr/>
            </a:pPr>
            <a:r>
              <a:rPr lang="en-GB" altLang="en-US" sz="2000" dirty="0"/>
              <a:t>it is a component that is separately identified on the FAR and is replaced or restored (the old entry is then retired);</a:t>
            </a:r>
          </a:p>
          <a:p>
            <a:pPr lvl="2">
              <a:buFont typeface="Calibri" panose="020F0502020204030204" pitchFamily="34" charset="0"/>
              <a:buChar char="−"/>
              <a:defRPr/>
            </a:pPr>
            <a:r>
              <a:rPr lang="en-GB" altLang="en-US" sz="2000" dirty="0"/>
              <a:t>it provides an enhancement to the economic benefits </a:t>
            </a:r>
            <a:r>
              <a:rPr lang="en-GB" altLang="en-US" sz="2000" dirty="0" smtClean="0"/>
              <a:t>(</a:t>
            </a:r>
            <a:r>
              <a:rPr lang="en-GB" altLang="en-US" sz="2000" dirty="0"/>
              <a:t>e.g. additional life</a:t>
            </a:r>
            <a:r>
              <a:rPr lang="en-GB" altLang="en-US" sz="2000" dirty="0" smtClean="0"/>
              <a:t>);</a:t>
            </a:r>
            <a:endParaRPr lang="en-GB" altLang="en-US" sz="2000" dirty="0"/>
          </a:p>
          <a:p>
            <a:pPr lvl="2">
              <a:buFont typeface="Calibri" panose="020F0502020204030204" pitchFamily="34" charset="0"/>
              <a:buChar char="−"/>
              <a:defRPr/>
            </a:pPr>
            <a:r>
              <a:rPr lang="en-GB" altLang="en-US" sz="2000" dirty="0"/>
              <a:t>And it must be </a:t>
            </a:r>
            <a:r>
              <a:rPr lang="en-GB" altLang="en-US" sz="2000" dirty="0" smtClean="0"/>
              <a:t>&gt;£10k </a:t>
            </a:r>
            <a:r>
              <a:rPr lang="en-GB" altLang="en-US" sz="2000" dirty="0"/>
              <a:t>otherwise it should be coded to resource.</a:t>
            </a:r>
          </a:p>
          <a:p>
            <a:pPr lvl="1">
              <a:defRPr/>
            </a:pPr>
            <a:endParaRPr lang="en-GB" altLang="en-US" sz="2000" dirty="0">
              <a:solidFill>
                <a:srgbClr val="339966"/>
              </a:solidFill>
            </a:endParaRPr>
          </a:p>
          <a:p>
            <a:pPr lvl="1">
              <a:buFont typeface="Arial" panose="020B0604020202020204" pitchFamily="34" charset="0"/>
              <a:buChar char="•"/>
              <a:defRPr/>
            </a:pPr>
            <a:r>
              <a:rPr lang="en-GB" altLang="en-US" sz="2000" dirty="0"/>
              <a:t>NB- The subsequent spend may </a:t>
            </a:r>
            <a:r>
              <a:rPr lang="en-GB" altLang="en-US" sz="2000" dirty="0" smtClean="0"/>
              <a:t>be </a:t>
            </a:r>
            <a:r>
              <a:rPr lang="en-GB" altLang="en-US" sz="2000" dirty="0"/>
              <a:t>added to the original asset entry unless the additional spend forms a distinct asset in its own right</a:t>
            </a:r>
            <a:r>
              <a:rPr lang="en-GB" altLang="en-US" sz="2000" dirty="0" smtClean="0"/>
              <a:t>.</a:t>
            </a:r>
            <a:endParaRPr lang="en-GB" altLang="en-US" sz="2000" dirty="0"/>
          </a:p>
        </p:txBody>
      </p:sp>
    </p:spTree>
    <p:extLst>
      <p:ext uri="{BB962C8B-B14F-4D97-AF65-F5344CB8AC3E}">
        <p14:creationId xmlns:p14="http://schemas.microsoft.com/office/powerpoint/2010/main" val="6560412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a:bodyPr>
          <a:lstStyle/>
          <a:p>
            <a:r>
              <a:rPr lang="en-GB" sz="3600" b="1" dirty="0"/>
              <a:t>Journals to 5191 </a:t>
            </a:r>
            <a:r>
              <a:rPr lang="en-GB" sz="3600" b="1" dirty="0" smtClean="0"/>
              <a:t>and 5203</a:t>
            </a:r>
            <a:endParaRPr lang="en-GB" sz="3600" b="1" dirty="0"/>
          </a:p>
        </p:txBody>
      </p:sp>
      <p:sp>
        <p:nvSpPr>
          <p:cNvPr id="3" name="Content Placeholder 2"/>
          <p:cNvSpPr>
            <a:spLocks noGrp="1"/>
          </p:cNvSpPr>
          <p:nvPr>
            <p:ph idx="1"/>
          </p:nvPr>
        </p:nvSpPr>
        <p:spPr>
          <a:xfrm>
            <a:off x="457200" y="1403648"/>
            <a:ext cx="8229600" cy="4525963"/>
          </a:xfrm>
        </p:spPr>
        <p:txBody>
          <a:bodyPr>
            <a:noAutofit/>
          </a:bodyPr>
          <a:lstStyle/>
          <a:p>
            <a:r>
              <a:rPr lang="en-GB" sz="2200" dirty="0" smtClean="0"/>
              <a:t>The PA and GL have to be kept balanced;</a:t>
            </a:r>
          </a:p>
          <a:p>
            <a:r>
              <a:rPr lang="en-GB" sz="2200" dirty="0" smtClean="0"/>
              <a:t>If MA move something in the PA, please consider if it will impact GL – task by task;</a:t>
            </a:r>
          </a:p>
          <a:p>
            <a:r>
              <a:rPr lang="en-GB" sz="2200" dirty="0" smtClean="0"/>
              <a:t>When requesting a journal, full supporting documentation and narrative explanation is needed to explain your intended action; </a:t>
            </a:r>
          </a:p>
          <a:p>
            <a:r>
              <a:rPr lang="en-GB" sz="2200" dirty="0" smtClean="0"/>
              <a:t>Make sure the narrative references the relevant project, task and PO number;</a:t>
            </a:r>
          </a:p>
          <a:p>
            <a:r>
              <a:rPr lang="en-GB" sz="2200" dirty="0" smtClean="0"/>
              <a:t>Keep separate lines for each transaction;</a:t>
            </a:r>
          </a:p>
          <a:p>
            <a:r>
              <a:rPr lang="en-GB" sz="2200" dirty="0" smtClean="0"/>
              <a:t>And size isn’t everything – the PA must match GL exactly to clear from the Rec so we do get journals going through for 1p</a:t>
            </a:r>
            <a:endParaRPr lang="en-GB" sz="2200" dirty="0"/>
          </a:p>
        </p:txBody>
      </p:sp>
    </p:spTree>
    <p:extLst>
      <p:ext uri="{BB962C8B-B14F-4D97-AF65-F5344CB8AC3E}">
        <p14:creationId xmlns:p14="http://schemas.microsoft.com/office/powerpoint/2010/main" val="56031046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536504"/>
          </a:xfrm>
        </p:spPr>
        <p:txBody>
          <a:bodyPr>
            <a:noAutofit/>
          </a:bodyPr>
          <a:lstStyle/>
          <a:p>
            <a:r>
              <a:rPr lang="en-GB" sz="2200" dirty="0" smtClean="0"/>
              <a:t>When raising a requisition the procurement category that you choose is used throughout the accounting chain, so </a:t>
            </a:r>
            <a:r>
              <a:rPr lang="en-GB" sz="2200" dirty="0"/>
              <a:t>it needs to be coded correctly</a:t>
            </a:r>
            <a:r>
              <a:rPr lang="en-GB" sz="2200" dirty="0" smtClean="0"/>
              <a:t>;</a:t>
            </a:r>
            <a:endParaRPr lang="en-GB" sz="2200" dirty="0"/>
          </a:p>
          <a:p>
            <a:r>
              <a:rPr lang="en-GB" sz="2200" dirty="0"/>
              <a:t>Get it right and the PO will pass smoothly – get it wrong and everyone in the organisation gets involved</a:t>
            </a:r>
            <a:r>
              <a:rPr lang="en-GB" sz="2200" dirty="0" smtClean="0"/>
              <a:t>;</a:t>
            </a:r>
            <a:endParaRPr lang="en-GB" sz="2200" dirty="0"/>
          </a:p>
          <a:p>
            <a:r>
              <a:rPr lang="en-GB" sz="2200" b="1" dirty="0"/>
              <a:t>Ensure you set up the project structure BEFORE any PO is raised so that correct task numbers are used</a:t>
            </a:r>
            <a:r>
              <a:rPr lang="en-GB" sz="2200" b="1" dirty="0" smtClean="0"/>
              <a:t>;</a:t>
            </a:r>
            <a:endParaRPr lang="en-GB" sz="2200" b="1" dirty="0"/>
          </a:p>
          <a:p>
            <a:r>
              <a:rPr lang="en-GB" sz="2200" dirty="0"/>
              <a:t>Try to add PO lines to reflect the cost split of the individual assets that you are creating</a:t>
            </a:r>
            <a:r>
              <a:rPr lang="en-GB" sz="2200" dirty="0" smtClean="0"/>
              <a:t>;</a:t>
            </a:r>
            <a:endParaRPr lang="en-GB" sz="2200" dirty="0"/>
          </a:p>
          <a:p>
            <a:r>
              <a:rPr lang="en-GB" sz="2200" dirty="0"/>
              <a:t>If you code it incorrectly, </a:t>
            </a:r>
            <a:r>
              <a:rPr lang="en-GB" sz="2200" dirty="0" smtClean="0"/>
              <a:t>create a new requisition with the correct details, then raise an SR asking UKSBS to use this PO and have the old PO closed;</a:t>
            </a:r>
            <a:endParaRPr lang="en-GB" sz="2200" dirty="0"/>
          </a:p>
        </p:txBody>
      </p:sp>
      <p:sp>
        <p:nvSpPr>
          <p:cNvPr id="5" name="Title 1"/>
          <p:cNvSpPr>
            <a:spLocks noGrp="1"/>
          </p:cNvSpPr>
          <p:nvPr>
            <p:ph type="title"/>
          </p:nvPr>
        </p:nvSpPr>
        <p:spPr>
          <a:xfrm>
            <a:off x="662880" y="476672"/>
            <a:ext cx="8229600" cy="1143000"/>
          </a:xfrm>
        </p:spPr>
        <p:txBody>
          <a:bodyPr>
            <a:normAutofit/>
          </a:bodyPr>
          <a:lstStyle/>
          <a:p>
            <a:pPr>
              <a:defRPr/>
            </a:pPr>
            <a:r>
              <a:rPr lang="en-GB" sz="3600" b="1" dirty="0"/>
              <a:t>Importance of getting the PO right</a:t>
            </a:r>
          </a:p>
        </p:txBody>
      </p:sp>
    </p:spTree>
    <p:extLst>
      <p:ext uri="{BB962C8B-B14F-4D97-AF65-F5344CB8AC3E}">
        <p14:creationId xmlns:p14="http://schemas.microsoft.com/office/powerpoint/2010/main" val="197652463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PO descriptions</a:t>
            </a:r>
          </a:p>
        </p:txBody>
      </p:sp>
      <p:sp>
        <p:nvSpPr>
          <p:cNvPr id="3" name="Content Placeholder 2"/>
          <p:cNvSpPr>
            <a:spLocks noGrp="1"/>
          </p:cNvSpPr>
          <p:nvPr>
            <p:ph idx="1"/>
          </p:nvPr>
        </p:nvSpPr>
        <p:spPr>
          <a:xfrm>
            <a:off x="457200" y="1340768"/>
            <a:ext cx="8229600" cy="4525963"/>
          </a:xfrm>
        </p:spPr>
        <p:txBody>
          <a:bodyPr>
            <a:normAutofit lnSpcReduction="10000"/>
          </a:bodyPr>
          <a:lstStyle/>
          <a:p>
            <a:pPr>
              <a:defRPr/>
            </a:pPr>
            <a:r>
              <a:rPr lang="en-US" sz="2000" dirty="0"/>
              <a:t>Ensure PO line descriptions clearly indicate what the expenditure is for;</a:t>
            </a:r>
          </a:p>
          <a:p>
            <a:pPr>
              <a:defRPr/>
            </a:pPr>
            <a:endParaRPr lang="en-US" sz="2000" dirty="0"/>
          </a:p>
          <a:p>
            <a:pPr>
              <a:defRPr/>
            </a:pPr>
            <a:r>
              <a:rPr lang="en-GB" sz="2000" dirty="0"/>
              <a:t>Make sure line descriptions are meaningful;</a:t>
            </a:r>
          </a:p>
          <a:p>
            <a:pPr marL="0" indent="0">
              <a:buFontTx/>
              <a:buNone/>
              <a:defRPr/>
            </a:pPr>
            <a:endParaRPr lang="en-US" sz="2000" dirty="0"/>
          </a:p>
          <a:p>
            <a:pPr>
              <a:defRPr/>
            </a:pPr>
            <a:r>
              <a:rPr lang="en-US" sz="2000" dirty="0"/>
              <a:t>Avoid using only quotation references or vagueness;</a:t>
            </a:r>
          </a:p>
          <a:p>
            <a:pPr>
              <a:defRPr/>
            </a:pPr>
            <a:endParaRPr lang="en-US" sz="2000" dirty="0"/>
          </a:p>
          <a:p>
            <a:pPr>
              <a:defRPr/>
            </a:pPr>
            <a:r>
              <a:rPr lang="en-US" sz="2000" dirty="0"/>
              <a:t>By example – one project had over 300 lines of  expenditure with the value of £40k stating:</a:t>
            </a:r>
          </a:p>
          <a:p>
            <a:pPr lvl="2">
              <a:buFont typeface="Calibri" panose="020F0502020204030204" pitchFamily="34" charset="0"/>
              <a:buChar char="−"/>
              <a:defRPr/>
            </a:pPr>
            <a:r>
              <a:rPr lang="en-US" sz="1600" dirty="0"/>
              <a:t>“Items for XXXXX Hall”</a:t>
            </a:r>
          </a:p>
          <a:p>
            <a:pPr lvl="2">
              <a:buFont typeface="Calibri" panose="020F0502020204030204" pitchFamily="34" charset="0"/>
              <a:buChar char="−"/>
              <a:defRPr/>
            </a:pPr>
            <a:r>
              <a:rPr lang="en-US" sz="1600" dirty="0"/>
              <a:t>‘XXXXX consumables’</a:t>
            </a:r>
          </a:p>
          <a:p>
            <a:pPr lvl="2">
              <a:buFont typeface="Calibri" panose="020F0502020204030204" pitchFamily="34" charset="0"/>
              <a:buChar char="−"/>
              <a:defRPr/>
            </a:pPr>
            <a:r>
              <a:rPr lang="en-US" sz="1600" dirty="0"/>
              <a:t>‘ Ref your quote 12545/R/02’</a:t>
            </a:r>
          </a:p>
          <a:p>
            <a:pPr>
              <a:defRPr/>
            </a:pPr>
            <a:endParaRPr lang="en-US" sz="2000" dirty="0"/>
          </a:p>
          <a:p>
            <a:pPr>
              <a:defRPr/>
            </a:pPr>
            <a:r>
              <a:rPr lang="en-US" sz="1800" b="1" dirty="0"/>
              <a:t>If we can’t decipher it 18 months after the entries were originally booked then there’s a strong chance it will be expensed</a:t>
            </a:r>
            <a:r>
              <a:rPr lang="en-US" sz="1800" b="1" dirty="0" smtClean="0"/>
              <a:t>.</a:t>
            </a:r>
            <a:endParaRPr lang="en-US" sz="1800" b="1" dirty="0"/>
          </a:p>
        </p:txBody>
      </p:sp>
    </p:spTree>
    <p:extLst>
      <p:ext uri="{BB962C8B-B14F-4D97-AF65-F5344CB8AC3E}">
        <p14:creationId xmlns:p14="http://schemas.microsoft.com/office/powerpoint/2010/main" val="97006531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946448" cy="994122"/>
          </a:xfrm>
        </p:spPr>
        <p:txBody>
          <a:bodyPr>
            <a:normAutofit fontScale="90000"/>
          </a:bodyPr>
          <a:lstStyle/>
          <a:p>
            <a:r>
              <a:rPr lang="en-GB" dirty="0"/>
              <a:t/>
            </a:r>
            <a:br>
              <a:rPr lang="en-GB" dirty="0"/>
            </a:br>
            <a:endParaRPr lang="en-GB" dirty="0"/>
          </a:p>
        </p:txBody>
      </p:sp>
      <p:sp>
        <p:nvSpPr>
          <p:cNvPr id="3" name="Content Placeholder 2"/>
          <p:cNvSpPr>
            <a:spLocks noGrp="1"/>
          </p:cNvSpPr>
          <p:nvPr>
            <p:ph idx="1"/>
          </p:nvPr>
        </p:nvSpPr>
        <p:spPr>
          <a:xfrm>
            <a:off x="395536" y="2132856"/>
            <a:ext cx="2098576" cy="4133056"/>
          </a:xfrm>
        </p:spPr>
        <p:txBody>
          <a:bodyPr>
            <a:normAutofit/>
          </a:bodyPr>
          <a:lstStyle/>
          <a:p>
            <a:pPr marL="0" indent="0" algn="ctr">
              <a:buNone/>
            </a:pPr>
            <a:r>
              <a:rPr lang="en-GB" b="1" dirty="0" smtClean="0"/>
              <a:t>Annual Accounts</a:t>
            </a:r>
          </a:p>
        </p:txBody>
      </p:sp>
      <p:pic>
        <p:nvPicPr>
          <p:cNvPr id="4" name="Picture 3"/>
          <p:cNvPicPr>
            <a:picLocks noChangeAspect="1"/>
          </p:cNvPicPr>
          <p:nvPr/>
        </p:nvPicPr>
        <p:blipFill>
          <a:blip r:embed="rId3"/>
          <a:stretch>
            <a:fillRect/>
          </a:stretch>
        </p:blipFill>
        <p:spPr>
          <a:xfrm>
            <a:off x="2915816" y="274638"/>
            <a:ext cx="6046139" cy="5991274"/>
          </a:xfrm>
          <a:prstGeom prst="rect">
            <a:avLst/>
          </a:prstGeom>
        </p:spPr>
      </p:pic>
      <p:cxnSp>
        <p:nvCxnSpPr>
          <p:cNvPr id="6" name="Straight Arrow Connector 5"/>
          <p:cNvCxnSpPr/>
          <p:nvPr/>
        </p:nvCxnSpPr>
        <p:spPr>
          <a:xfrm>
            <a:off x="6372200" y="476672"/>
            <a:ext cx="410344" cy="326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3919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946448" cy="994122"/>
          </a:xfrm>
        </p:spPr>
        <p:txBody>
          <a:bodyPr>
            <a:normAutofit fontScale="90000"/>
          </a:bodyPr>
          <a:lstStyle/>
          <a:p>
            <a:r>
              <a:rPr lang="en-GB" dirty="0"/>
              <a:t/>
            </a:r>
            <a:br>
              <a:rPr lang="en-GB" dirty="0"/>
            </a:br>
            <a:endParaRPr lang="en-GB" dirty="0"/>
          </a:p>
        </p:txBody>
      </p:sp>
      <p:sp>
        <p:nvSpPr>
          <p:cNvPr id="3" name="Content Placeholder 2"/>
          <p:cNvSpPr>
            <a:spLocks noGrp="1"/>
          </p:cNvSpPr>
          <p:nvPr>
            <p:ph idx="1"/>
          </p:nvPr>
        </p:nvSpPr>
        <p:spPr>
          <a:xfrm>
            <a:off x="395536" y="2132856"/>
            <a:ext cx="2098576" cy="4133056"/>
          </a:xfrm>
        </p:spPr>
        <p:txBody>
          <a:bodyPr>
            <a:normAutofit/>
          </a:bodyPr>
          <a:lstStyle/>
          <a:p>
            <a:pPr marL="0" indent="0" algn="ctr">
              <a:buNone/>
            </a:pPr>
            <a:r>
              <a:rPr lang="en-GB" b="1" dirty="0" smtClean="0"/>
              <a:t>Annual Accounts</a:t>
            </a:r>
          </a:p>
        </p:txBody>
      </p:sp>
      <p:pic>
        <p:nvPicPr>
          <p:cNvPr id="5" name="Picture 4"/>
          <p:cNvPicPr>
            <a:picLocks noChangeAspect="1"/>
          </p:cNvPicPr>
          <p:nvPr/>
        </p:nvPicPr>
        <p:blipFill>
          <a:blip r:embed="rId3"/>
          <a:stretch>
            <a:fillRect/>
          </a:stretch>
        </p:blipFill>
        <p:spPr>
          <a:xfrm>
            <a:off x="2627784" y="915715"/>
            <a:ext cx="6476864" cy="4097461"/>
          </a:xfrm>
          <a:prstGeom prst="rect">
            <a:avLst/>
          </a:prstGeom>
        </p:spPr>
      </p:pic>
    </p:spTree>
    <p:extLst>
      <p:ext uri="{BB962C8B-B14F-4D97-AF65-F5344CB8AC3E}">
        <p14:creationId xmlns:p14="http://schemas.microsoft.com/office/powerpoint/2010/main" val="159557598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Intangible Assets</a:t>
            </a:r>
            <a:endParaRPr lang="en-GB" b="1" dirty="0"/>
          </a:p>
        </p:txBody>
      </p:sp>
      <p:sp>
        <p:nvSpPr>
          <p:cNvPr id="3" name="Content Placeholder 2"/>
          <p:cNvSpPr>
            <a:spLocks noGrp="1"/>
          </p:cNvSpPr>
          <p:nvPr>
            <p:ph idx="1"/>
          </p:nvPr>
        </p:nvSpPr>
        <p:spPr>
          <a:xfrm>
            <a:off x="457200" y="1417638"/>
            <a:ext cx="8229600" cy="4708525"/>
          </a:xfrm>
        </p:spPr>
        <p:txBody>
          <a:bodyPr>
            <a:normAutofit lnSpcReduction="10000"/>
          </a:bodyPr>
          <a:lstStyle/>
          <a:p>
            <a:pPr marL="0" lvl="1" indent="0">
              <a:buNone/>
              <a:defRPr/>
            </a:pPr>
            <a:r>
              <a:rPr lang="en-GB" altLang="en-US" sz="2400" u="sng" dirty="0" smtClean="0"/>
              <a:t>Software/Digital Assets</a:t>
            </a:r>
          </a:p>
          <a:p>
            <a:pPr marL="285750" lvl="1">
              <a:buFont typeface="Arial" panose="020B0604020202020204" pitchFamily="34" charset="0"/>
              <a:buChar char="•"/>
              <a:defRPr/>
            </a:pPr>
            <a:r>
              <a:rPr lang="en-GB" altLang="en-US" sz="1900" dirty="0" smtClean="0"/>
              <a:t>Recorded </a:t>
            </a:r>
            <a:r>
              <a:rPr lang="en-GB" altLang="en-US" sz="1900" dirty="0"/>
              <a:t>on the </a:t>
            </a:r>
            <a:r>
              <a:rPr lang="en-GB" altLang="en-US" sz="1900" dirty="0" smtClean="0"/>
              <a:t>FAR;</a:t>
            </a:r>
          </a:p>
          <a:p>
            <a:pPr marL="285750" lvl="1">
              <a:buFont typeface="Arial" panose="020B0604020202020204" pitchFamily="34" charset="0"/>
              <a:buChar char="•"/>
              <a:defRPr/>
            </a:pPr>
            <a:r>
              <a:rPr lang="en-GB" altLang="en-US" sz="1900" dirty="0" smtClean="0"/>
              <a:t>Developed </a:t>
            </a:r>
            <a:r>
              <a:rPr lang="en-GB" altLang="en-US" sz="1900" dirty="0"/>
              <a:t>in-house or purchased/licensed from third </a:t>
            </a:r>
            <a:r>
              <a:rPr lang="en-GB" altLang="en-US" sz="1900" dirty="0" smtClean="0"/>
              <a:t>parties;</a:t>
            </a:r>
          </a:p>
          <a:p>
            <a:pPr marL="285750" lvl="1">
              <a:buFont typeface="Arial" panose="020B0604020202020204" pitchFamily="34" charset="0"/>
              <a:buChar char="•"/>
              <a:defRPr/>
            </a:pPr>
            <a:r>
              <a:rPr lang="en-GB" altLang="en-US" sz="1900" dirty="0" smtClean="0"/>
              <a:t>Amortised </a:t>
            </a:r>
            <a:r>
              <a:rPr lang="en-GB" altLang="en-US" sz="1900" dirty="0"/>
              <a:t>over it’s useful life, must be &gt;£</a:t>
            </a:r>
            <a:r>
              <a:rPr lang="en-GB" altLang="en-US" sz="1900" dirty="0" smtClean="0"/>
              <a:t>10k;</a:t>
            </a:r>
          </a:p>
          <a:p>
            <a:pPr marL="285750" lvl="1">
              <a:buFont typeface="Arial" panose="020B0604020202020204" pitchFamily="34" charset="0"/>
              <a:buChar char="•"/>
              <a:defRPr/>
            </a:pPr>
            <a:r>
              <a:rPr lang="en-GB" altLang="en-US" sz="1900" dirty="0" smtClean="0"/>
              <a:t>Only </a:t>
            </a:r>
            <a:r>
              <a:rPr lang="en-GB" altLang="en-US" sz="1900" dirty="0"/>
              <a:t>Development costs that are directly attributable to bringing a system into working condition….no applied </a:t>
            </a:r>
            <a:r>
              <a:rPr lang="en-GB" altLang="en-US" sz="1900" dirty="0" smtClean="0"/>
              <a:t>science;</a:t>
            </a:r>
          </a:p>
          <a:p>
            <a:pPr marL="285750" lvl="1">
              <a:buFont typeface="Arial" panose="020B0604020202020204" pitchFamily="34" charset="0"/>
              <a:buChar char="•"/>
              <a:defRPr/>
            </a:pPr>
            <a:r>
              <a:rPr lang="en-GB" altLang="en-US" sz="1900" dirty="0" smtClean="0"/>
              <a:t>Costs </a:t>
            </a:r>
            <a:r>
              <a:rPr lang="en-GB" altLang="en-US" sz="1900" dirty="0"/>
              <a:t>of modifying existing software to restore or maintain future economic benefit that were expected from the original software are not </a:t>
            </a:r>
            <a:r>
              <a:rPr lang="en-GB" altLang="en-US" sz="1900" dirty="0" smtClean="0"/>
              <a:t>allowed.</a:t>
            </a:r>
          </a:p>
          <a:p>
            <a:pPr marL="285750" lvl="1">
              <a:buFont typeface="Arial" panose="020B0604020202020204" pitchFamily="34" charset="0"/>
              <a:buChar char="•"/>
              <a:defRPr/>
            </a:pPr>
            <a:r>
              <a:rPr lang="en-GB" altLang="en-US" sz="1900" dirty="0" smtClean="0"/>
              <a:t>Open Source software cannot be capitalised.</a:t>
            </a:r>
            <a:endParaRPr lang="en-GB" altLang="en-US" sz="1900" dirty="0"/>
          </a:p>
          <a:p>
            <a:pPr marL="457200" lvl="1" indent="0">
              <a:buFontTx/>
              <a:buNone/>
              <a:defRPr/>
            </a:pPr>
            <a:endParaRPr lang="en-GB" altLang="en-US" dirty="0"/>
          </a:p>
          <a:p>
            <a:pPr marL="0" lvl="1" indent="0">
              <a:buNone/>
              <a:defRPr/>
            </a:pPr>
            <a:r>
              <a:rPr lang="en-GB" altLang="en-US" sz="2400" u="sng" dirty="0" smtClean="0"/>
              <a:t>Perpetual/Subscription Licences</a:t>
            </a:r>
          </a:p>
          <a:p>
            <a:pPr marL="285750" lvl="1">
              <a:buFont typeface="Arial" panose="020B0604020202020204" pitchFamily="34" charset="0"/>
              <a:buChar char="•"/>
              <a:defRPr/>
            </a:pPr>
            <a:r>
              <a:rPr lang="en-GB" altLang="en-US" sz="1900" dirty="0" smtClean="0"/>
              <a:t>One-off </a:t>
            </a:r>
            <a:r>
              <a:rPr lang="en-GB" altLang="en-US" sz="1900" dirty="0"/>
              <a:t>perpetual licences = </a:t>
            </a:r>
            <a:r>
              <a:rPr lang="en-GB" altLang="en-US" sz="1900" dirty="0" smtClean="0"/>
              <a:t>Yes;</a:t>
            </a:r>
          </a:p>
          <a:p>
            <a:pPr marL="285750" lvl="1">
              <a:buFont typeface="Arial" panose="020B0604020202020204" pitchFamily="34" charset="0"/>
              <a:buChar char="•"/>
              <a:defRPr/>
            </a:pPr>
            <a:r>
              <a:rPr lang="en-GB" altLang="en-US" sz="1900" dirty="0" smtClean="0"/>
              <a:t>Subscription </a:t>
            </a:r>
            <a:r>
              <a:rPr lang="en-GB" altLang="en-US" sz="1900" dirty="0"/>
              <a:t>or term licences = No</a:t>
            </a:r>
            <a:r>
              <a:rPr lang="en-GB" altLang="en-US" sz="1900" dirty="0" smtClean="0"/>
              <a:t>.</a:t>
            </a:r>
            <a:endParaRPr lang="en-GB" altLang="en-US" sz="1900" dirty="0"/>
          </a:p>
        </p:txBody>
      </p:sp>
    </p:spTree>
    <p:extLst>
      <p:ext uri="{BB962C8B-B14F-4D97-AF65-F5344CB8AC3E}">
        <p14:creationId xmlns:p14="http://schemas.microsoft.com/office/powerpoint/2010/main" val="7903492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936" y="908720"/>
            <a:ext cx="7344816" cy="850106"/>
          </a:xfrm>
        </p:spPr>
        <p:txBody>
          <a:bodyPr>
            <a:noAutofit/>
          </a:bodyPr>
          <a:lstStyle/>
          <a:p>
            <a:r>
              <a:rPr lang="en-GB" sz="3600" b="1" dirty="0" smtClean="0"/>
              <a:t>Capital Management Improvement Programme</a:t>
            </a:r>
            <a:endParaRPr lang="en-GB" sz="3600" b="1" dirty="0"/>
          </a:p>
        </p:txBody>
      </p:sp>
      <p:sp>
        <p:nvSpPr>
          <p:cNvPr id="3" name="Content Placeholder 2"/>
          <p:cNvSpPr>
            <a:spLocks noGrp="1"/>
          </p:cNvSpPr>
          <p:nvPr>
            <p:ph idx="1"/>
          </p:nvPr>
        </p:nvSpPr>
        <p:spPr>
          <a:xfrm>
            <a:off x="467544" y="1916833"/>
            <a:ext cx="8229600" cy="3960440"/>
          </a:xfrm>
        </p:spPr>
        <p:txBody>
          <a:bodyPr>
            <a:normAutofit/>
          </a:bodyPr>
          <a:lstStyle/>
          <a:p>
            <a:r>
              <a:rPr lang="en-US" altLang="en-US" dirty="0" smtClean="0">
                <a:solidFill>
                  <a:srgbClr val="000000"/>
                </a:solidFill>
              </a:rPr>
              <a:t>Now in the second </a:t>
            </a:r>
            <a:r>
              <a:rPr lang="en-US" altLang="en-US" dirty="0" smtClean="0">
                <a:solidFill>
                  <a:srgbClr val="000000"/>
                </a:solidFill>
              </a:rPr>
              <a:t>year</a:t>
            </a:r>
            <a:endParaRPr lang="en-US" altLang="en-US" dirty="0" smtClean="0">
              <a:solidFill>
                <a:srgbClr val="000000"/>
              </a:solidFill>
            </a:endParaRPr>
          </a:p>
          <a:p>
            <a:r>
              <a:rPr lang="en-US" altLang="en-US" dirty="0" smtClean="0">
                <a:solidFill>
                  <a:srgbClr val="000000"/>
                </a:solidFill>
              </a:rPr>
              <a:t>AUC Backlog caused by poor project set </a:t>
            </a:r>
            <a:r>
              <a:rPr lang="en-US" altLang="en-US" dirty="0" smtClean="0">
                <a:solidFill>
                  <a:srgbClr val="000000"/>
                </a:solidFill>
              </a:rPr>
              <a:t>up</a:t>
            </a:r>
            <a:endParaRPr lang="en-US" altLang="en-US" dirty="0" smtClean="0">
              <a:solidFill>
                <a:srgbClr val="000000"/>
              </a:solidFill>
            </a:endParaRPr>
          </a:p>
          <a:p>
            <a:r>
              <a:rPr lang="en-US" altLang="en-US" dirty="0" smtClean="0">
                <a:solidFill>
                  <a:srgbClr val="000000"/>
                </a:solidFill>
              </a:rPr>
              <a:t>Things are improving due to additional Resource and </a:t>
            </a:r>
            <a:r>
              <a:rPr lang="en-US" altLang="en-US" dirty="0" smtClean="0">
                <a:solidFill>
                  <a:srgbClr val="000000"/>
                </a:solidFill>
              </a:rPr>
              <a:t>Education</a:t>
            </a:r>
            <a:endParaRPr lang="en-US" altLang="en-US" dirty="0" smtClean="0">
              <a:solidFill>
                <a:srgbClr val="000000"/>
              </a:solidFill>
            </a:endParaRPr>
          </a:p>
          <a:p>
            <a:r>
              <a:rPr lang="en-US" altLang="en-US" dirty="0" smtClean="0">
                <a:solidFill>
                  <a:srgbClr val="000000"/>
                </a:solidFill>
              </a:rPr>
              <a:t>New Asset validation </a:t>
            </a:r>
            <a:r>
              <a:rPr lang="en-US" altLang="en-US" dirty="0" smtClean="0">
                <a:solidFill>
                  <a:srgbClr val="000000"/>
                </a:solidFill>
              </a:rPr>
              <a:t>exercise</a:t>
            </a:r>
            <a:endParaRPr lang="en-US" altLang="en-US" dirty="0" smtClean="0">
              <a:solidFill>
                <a:srgbClr val="000000"/>
              </a:solidFill>
            </a:endParaRPr>
          </a:p>
          <a:p>
            <a:r>
              <a:rPr lang="en-US" altLang="en-US" dirty="0" smtClean="0">
                <a:solidFill>
                  <a:srgbClr val="000000"/>
                </a:solidFill>
              </a:rPr>
              <a:t>Thank </a:t>
            </a:r>
            <a:r>
              <a:rPr lang="en-US" altLang="en-US" dirty="0" smtClean="0">
                <a:solidFill>
                  <a:srgbClr val="000000"/>
                </a:solidFill>
              </a:rPr>
              <a:t>you for all your assistance!</a:t>
            </a:r>
            <a:endParaRPr lang="en-US" altLang="en-US" dirty="0" smtClean="0">
              <a:solidFill>
                <a:srgbClr val="000000"/>
              </a:solidFill>
            </a:endParaRPr>
          </a:p>
          <a:p>
            <a:endParaRPr lang="en-US" altLang="en-US" sz="1400" dirty="0">
              <a:solidFill>
                <a:srgbClr val="000000"/>
              </a:solidFill>
            </a:endParaRPr>
          </a:p>
          <a:p>
            <a:endParaRPr lang="en-GB" dirty="0"/>
          </a:p>
        </p:txBody>
      </p:sp>
    </p:spTree>
    <p:extLst>
      <p:ext uri="{BB962C8B-B14F-4D97-AF65-F5344CB8AC3E}">
        <p14:creationId xmlns:p14="http://schemas.microsoft.com/office/powerpoint/2010/main" val="240629640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What we do… Verification</a:t>
            </a:r>
          </a:p>
        </p:txBody>
      </p:sp>
      <p:sp>
        <p:nvSpPr>
          <p:cNvPr id="3" name="Content Placeholder 2"/>
          <p:cNvSpPr>
            <a:spLocks noGrp="1"/>
          </p:cNvSpPr>
          <p:nvPr>
            <p:ph idx="1"/>
          </p:nvPr>
        </p:nvSpPr>
        <p:spPr>
          <a:xfrm>
            <a:off x="457200" y="1600200"/>
            <a:ext cx="8229600" cy="4277071"/>
          </a:xfrm>
        </p:spPr>
        <p:txBody>
          <a:bodyPr>
            <a:noAutofit/>
          </a:bodyPr>
          <a:lstStyle/>
          <a:p>
            <a:pPr>
              <a:defRPr/>
            </a:pPr>
            <a:r>
              <a:rPr lang="en-GB" sz="2400" dirty="0" smtClean="0"/>
              <a:t>Policy </a:t>
            </a:r>
            <a:r>
              <a:rPr lang="en-GB" sz="2400" dirty="0"/>
              <a:t>requirement </a:t>
            </a:r>
            <a:r>
              <a:rPr lang="en-GB" sz="2400" dirty="0" smtClean="0"/>
              <a:t>to</a:t>
            </a:r>
            <a:r>
              <a:rPr lang="en-US" sz="2400" dirty="0" smtClean="0"/>
              <a:t> verify </a:t>
            </a:r>
            <a:r>
              <a:rPr lang="en-US" sz="2400" dirty="0"/>
              <a:t>asset entries in the FAR every 4 years</a:t>
            </a:r>
            <a:r>
              <a:rPr lang="en-US" sz="2400" dirty="0" smtClean="0"/>
              <a:t>;</a:t>
            </a:r>
          </a:p>
          <a:p>
            <a:pPr marL="0" indent="0">
              <a:buNone/>
              <a:defRPr/>
            </a:pPr>
            <a:endParaRPr lang="en-US" sz="2400" dirty="0"/>
          </a:p>
          <a:p>
            <a:pPr>
              <a:defRPr/>
            </a:pPr>
            <a:r>
              <a:rPr lang="en-US" sz="2400" dirty="0"/>
              <a:t>Third party Professional Revaluation every 5</a:t>
            </a:r>
            <a:r>
              <a:rPr lang="en-US" sz="2400" baseline="30000" dirty="0"/>
              <a:t>th</a:t>
            </a:r>
            <a:r>
              <a:rPr lang="en-US" sz="2400" dirty="0"/>
              <a:t> year</a:t>
            </a:r>
            <a:r>
              <a:rPr lang="en-US" sz="2400" dirty="0" smtClean="0"/>
              <a:t>;</a:t>
            </a:r>
          </a:p>
          <a:p>
            <a:pPr marL="0" indent="0">
              <a:buNone/>
              <a:defRPr/>
            </a:pPr>
            <a:endParaRPr lang="en-US" sz="2400" dirty="0"/>
          </a:p>
          <a:p>
            <a:pPr>
              <a:defRPr/>
            </a:pPr>
            <a:r>
              <a:rPr lang="en-US" sz="2400" dirty="0"/>
              <a:t>NAO and Internal Audit spot checks</a:t>
            </a:r>
            <a:r>
              <a:rPr lang="en-US" sz="2400" dirty="0" smtClean="0"/>
              <a:t>;</a:t>
            </a:r>
          </a:p>
          <a:p>
            <a:pPr>
              <a:defRPr/>
            </a:pPr>
            <a:endParaRPr lang="en-US" sz="2400" dirty="0"/>
          </a:p>
          <a:p>
            <a:pPr>
              <a:defRPr/>
            </a:pPr>
            <a:r>
              <a:rPr lang="en-US" sz="2400" b="1" dirty="0"/>
              <a:t>Asset </a:t>
            </a:r>
            <a:r>
              <a:rPr lang="en-US" sz="2400" b="1" dirty="0" smtClean="0"/>
              <a:t>Owners </a:t>
            </a:r>
            <a:r>
              <a:rPr lang="en-US" sz="2400" b="1" dirty="0"/>
              <a:t>responsibility to maintain an accurate record of their assets</a:t>
            </a:r>
            <a:r>
              <a:rPr lang="en-US" sz="2400" b="1" dirty="0" smtClean="0"/>
              <a:t>;</a:t>
            </a:r>
          </a:p>
        </p:txBody>
      </p:sp>
    </p:spTree>
    <p:extLst>
      <p:ext uri="{BB962C8B-B14F-4D97-AF65-F5344CB8AC3E}">
        <p14:creationId xmlns:p14="http://schemas.microsoft.com/office/powerpoint/2010/main" val="236396185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8229600" cy="1143000"/>
          </a:xfrm>
        </p:spPr>
        <p:txBody>
          <a:bodyPr>
            <a:normAutofit/>
          </a:bodyPr>
          <a:lstStyle/>
          <a:p>
            <a:r>
              <a:rPr lang="en-GB" sz="3200" b="1" dirty="0"/>
              <a:t>Asset </a:t>
            </a:r>
            <a:r>
              <a:rPr lang="en-GB" sz="3200" b="1" dirty="0" smtClean="0"/>
              <a:t>Owner </a:t>
            </a:r>
            <a:r>
              <a:rPr lang="en-GB" sz="3200" b="1" dirty="0"/>
              <a:t>Self-Validation Exercise</a:t>
            </a:r>
          </a:p>
        </p:txBody>
      </p:sp>
      <p:sp>
        <p:nvSpPr>
          <p:cNvPr id="3" name="Content Placeholder 2"/>
          <p:cNvSpPr>
            <a:spLocks noGrp="1"/>
          </p:cNvSpPr>
          <p:nvPr>
            <p:ph idx="1"/>
          </p:nvPr>
        </p:nvSpPr>
        <p:spPr>
          <a:xfrm>
            <a:off x="457200" y="1556792"/>
            <a:ext cx="8229600" cy="4104455"/>
          </a:xfrm>
        </p:spPr>
        <p:txBody>
          <a:bodyPr>
            <a:noAutofit/>
          </a:bodyPr>
          <a:lstStyle/>
          <a:p>
            <a:pPr lvl="0"/>
            <a:r>
              <a:rPr lang="en-GB" sz="2800" dirty="0" smtClean="0"/>
              <a:t>New Self-validation exercise for </a:t>
            </a:r>
            <a:r>
              <a:rPr lang="en-GB" sz="2800" dirty="0"/>
              <a:t>Asset </a:t>
            </a:r>
            <a:r>
              <a:rPr lang="en-GB" sz="2800" dirty="0" smtClean="0"/>
              <a:t>Owners to review their </a:t>
            </a:r>
            <a:r>
              <a:rPr lang="en-GB" sz="2800" dirty="0"/>
              <a:t>complete Asset </a:t>
            </a:r>
            <a:r>
              <a:rPr lang="en-GB" sz="2800" dirty="0" smtClean="0"/>
              <a:t>List.</a:t>
            </a:r>
          </a:p>
          <a:p>
            <a:pPr marL="0" lvl="0" indent="0">
              <a:buNone/>
            </a:pPr>
            <a:endParaRPr lang="en-GB" sz="2800" dirty="0"/>
          </a:p>
          <a:p>
            <a:pPr lvl="0"/>
            <a:r>
              <a:rPr lang="en-GB" sz="2800" dirty="0"/>
              <a:t>Asset </a:t>
            </a:r>
            <a:r>
              <a:rPr lang="en-GB" sz="2800" dirty="0" smtClean="0"/>
              <a:t>Owner </a:t>
            </a:r>
            <a:r>
              <a:rPr lang="en-GB" sz="2800" dirty="0"/>
              <a:t>should confirm that all Assets are in good working order and that all the information held is correct</a:t>
            </a:r>
            <a:r>
              <a:rPr lang="en-GB" sz="2800" dirty="0" smtClean="0"/>
              <a:t>.</a:t>
            </a:r>
          </a:p>
          <a:p>
            <a:pPr marL="0" lvl="0" indent="0">
              <a:buNone/>
            </a:pPr>
            <a:endParaRPr lang="en-GB" sz="2800" dirty="0"/>
          </a:p>
          <a:p>
            <a:pPr lvl="0"/>
            <a:r>
              <a:rPr lang="en-GB" sz="2800" dirty="0"/>
              <a:t>Any incorrect information is updated in the </a:t>
            </a:r>
            <a:r>
              <a:rPr lang="en-GB" sz="2800" dirty="0" smtClean="0"/>
              <a:t>FAR.</a:t>
            </a:r>
            <a:endParaRPr lang="en-GB" sz="2800" dirty="0"/>
          </a:p>
        </p:txBody>
      </p:sp>
    </p:spTree>
    <p:extLst>
      <p:ext uri="{BB962C8B-B14F-4D97-AF65-F5344CB8AC3E}">
        <p14:creationId xmlns:p14="http://schemas.microsoft.com/office/powerpoint/2010/main" val="108256862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229600" cy="1143000"/>
          </a:xfrm>
        </p:spPr>
        <p:txBody>
          <a:bodyPr>
            <a:normAutofit/>
          </a:bodyPr>
          <a:lstStyle/>
          <a:p>
            <a:r>
              <a:rPr lang="en-GB" sz="3600" b="1" dirty="0" smtClean="0"/>
              <a:t>Asset </a:t>
            </a:r>
            <a:r>
              <a:rPr lang="en-GB" sz="3600" b="1" dirty="0"/>
              <a:t>Lives</a:t>
            </a:r>
          </a:p>
        </p:txBody>
      </p:sp>
      <p:sp>
        <p:nvSpPr>
          <p:cNvPr id="3" name="Content Placeholder 2"/>
          <p:cNvSpPr>
            <a:spLocks noGrp="1"/>
          </p:cNvSpPr>
          <p:nvPr>
            <p:ph idx="1"/>
          </p:nvPr>
        </p:nvSpPr>
        <p:spPr/>
        <p:txBody>
          <a:bodyPr/>
          <a:lstStyle/>
          <a:p>
            <a:r>
              <a:rPr lang="en-GB" sz="2800" dirty="0"/>
              <a:t>Asset </a:t>
            </a:r>
            <a:r>
              <a:rPr lang="en-GB" sz="2800" dirty="0" smtClean="0"/>
              <a:t>Owners </a:t>
            </a:r>
            <a:r>
              <a:rPr lang="en-GB" sz="2800" dirty="0"/>
              <a:t>responsibility to provide a fair estimate of how long an asset will continue to be in use for (or otherwise);</a:t>
            </a:r>
          </a:p>
          <a:p>
            <a:endParaRPr lang="en-GB" sz="2800" dirty="0"/>
          </a:p>
          <a:p>
            <a:r>
              <a:rPr lang="en-GB" sz="2800" dirty="0"/>
              <a:t>Send out requests when assets are nearing the end of their stated useful life;</a:t>
            </a:r>
          </a:p>
          <a:p>
            <a:endParaRPr lang="en-GB" sz="2800" dirty="0"/>
          </a:p>
          <a:p>
            <a:r>
              <a:rPr lang="en-GB" sz="2800" dirty="0"/>
              <a:t>Asset record changed to reflect this action.</a:t>
            </a:r>
          </a:p>
          <a:p>
            <a:endParaRPr lang="en-GB" dirty="0"/>
          </a:p>
          <a:p>
            <a:endParaRPr lang="en-GB" dirty="0"/>
          </a:p>
        </p:txBody>
      </p:sp>
    </p:spTree>
    <p:extLst>
      <p:ext uri="{BB962C8B-B14F-4D97-AF65-F5344CB8AC3E}">
        <p14:creationId xmlns:p14="http://schemas.microsoft.com/office/powerpoint/2010/main" val="77463299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Impairment Review</a:t>
            </a:r>
            <a:endParaRPr lang="en-GB" sz="3600" b="1" dirty="0"/>
          </a:p>
        </p:txBody>
      </p:sp>
      <p:sp>
        <p:nvSpPr>
          <p:cNvPr id="3" name="Content Placeholder 2"/>
          <p:cNvSpPr>
            <a:spLocks noGrp="1"/>
          </p:cNvSpPr>
          <p:nvPr>
            <p:ph idx="1"/>
          </p:nvPr>
        </p:nvSpPr>
        <p:spPr/>
        <p:txBody>
          <a:bodyPr>
            <a:noAutofit/>
          </a:bodyPr>
          <a:lstStyle/>
          <a:p>
            <a:pPr>
              <a:defRPr/>
            </a:pPr>
            <a:r>
              <a:rPr lang="en-US" sz="2000" dirty="0" smtClean="0"/>
              <a:t>Assets </a:t>
            </a:r>
            <a:r>
              <a:rPr lang="en-US" sz="2000" dirty="0"/>
              <a:t>should </a:t>
            </a:r>
            <a:r>
              <a:rPr lang="en-US" sz="2000" dirty="0" smtClean="0"/>
              <a:t>be </a:t>
            </a:r>
            <a:r>
              <a:rPr lang="en-US" sz="2000" dirty="0"/>
              <a:t>held </a:t>
            </a:r>
            <a:r>
              <a:rPr lang="en-US" sz="2000" dirty="0" smtClean="0"/>
              <a:t>at their </a:t>
            </a:r>
            <a:r>
              <a:rPr lang="en-US" sz="2000" dirty="0"/>
              <a:t>recoverable (fair) value</a:t>
            </a:r>
            <a:r>
              <a:rPr lang="en-US" sz="2000" dirty="0" smtClean="0"/>
              <a:t>;</a:t>
            </a:r>
          </a:p>
          <a:p>
            <a:pPr marL="0" indent="0">
              <a:buNone/>
              <a:defRPr/>
            </a:pPr>
            <a:endParaRPr lang="en-US" sz="2000" dirty="0"/>
          </a:p>
          <a:p>
            <a:pPr>
              <a:defRPr/>
            </a:pPr>
            <a:r>
              <a:rPr lang="en-US" sz="2000" dirty="0"/>
              <a:t>Rolling programme of reviewing asset values every 3 years;</a:t>
            </a:r>
          </a:p>
          <a:p>
            <a:pPr>
              <a:defRPr/>
            </a:pPr>
            <a:endParaRPr lang="en-US" sz="2000" dirty="0"/>
          </a:p>
          <a:p>
            <a:pPr>
              <a:defRPr/>
            </a:pPr>
            <a:r>
              <a:rPr lang="en-GB" sz="2000" dirty="0" smtClean="0"/>
              <a:t>Professional </a:t>
            </a:r>
            <a:r>
              <a:rPr lang="en-GB" sz="2000" dirty="0"/>
              <a:t>Revaluation exercise  every 5th year;</a:t>
            </a:r>
          </a:p>
          <a:p>
            <a:pPr>
              <a:defRPr/>
            </a:pPr>
            <a:endParaRPr lang="en-GB" sz="2000" dirty="0"/>
          </a:p>
          <a:p>
            <a:pPr>
              <a:defRPr/>
            </a:pPr>
            <a:r>
              <a:rPr lang="en-GB" sz="2000" dirty="0"/>
              <a:t>Where the asset value is lower than its book value on the FAR then the asset should be “impaired”;</a:t>
            </a:r>
          </a:p>
          <a:p>
            <a:pPr>
              <a:defRPr/>
            </a:pPr>
            <a:endParaRPr lang="en-US" sz="2000" dirty="0"/>
          </a:p>
          <a:p>
            <a:pPr>
              <a:defRPr/>
            </a:pPr>
            <a:r>
              <a:rPr lang="en-US" sz="2000" b="1" dirty="0"/>
              <a:t>Asset </a:t>
            </a:r>
            <a:r>
              <a:rPr lang="en-US" sz="2000" b="1" dirty="0" smtClean="0"/>
              <a:t>Owners </a:t>
            </a:r>
            <a:r>
              <a:rPr lang="en-US" sz="2000" b="1" dirty="0"/>
              <a:t>responsibility to notify where the conditions of possible asset impairment </a:t>
            </a:r>
            <a:r>
              <a:rPr lang="en-US" sz="2000" b="1" dirty="0" smtClean="0"/>
              <a:t>exist.</a:t>
            </a:r>
            <a:endParaRPr lang="en-US" sz="2000" b="1" dirty="0">
              <a:solidFill>
                <a:schemeClr val="accent2">
                  <a:lumMod val="75000"/>
                </a:schemeClr>
              </a:solidFill>
            </a:endParaRPr>
          </a:p>
        </p:txBody>
      </p:sp>
    </p:spTree>
    <p:extLst>
      <p:ext uri="{BB962C8B-B14F-4D97-AF65-F5344CB8AC3E}">
        <p14:creationId xmlns:p14="http://schemas.microsoft.com/office/powerpoint/2010/main" val="14925326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When to Impair</a:t>
            </a:r>
            <a:endParaRPr lang="en-GB" b="1" dirty="0"/>
          </a:p>
        </p:txBody>
      </p:sp>
      <p:sp>
        <p:nvSpPr>
          <p:cNvPr id="3" name="Content Placeholder 2"/>
          <p:cNvSpPr>
            <a:spLocks noGrp="1"/>
          </p:cNvSpPr>
          <p:nvPr>
            <p:ph idx="1"/>
          </p:nvPr>
        </p:nvSpPr>
        <p:spPr>
          <a:xfrm>
            <a:off x="457200" y="1268760"/>
            <a:ext cx="8229600" cy="4857403"/>
          </a:xfrm>
        </p:spPr>
        <p:txBody>
          <a:bodyPr>
            <a:noAutofit/>
          </a:bodyPr>
          <a:lstStyle/>
          <a:p>
            <a:pPr>
              <a:lnSpc>
                <a:spcPct val="150000"/>
              </a:lnSpc>
            </a:pPr>
            <a:r>
              <a:rPr lang="en-GB" sz="2200" dirty="0" smtClean="0"/>
              <a:t>Evidence </a:t>
            </a:r>
            <a:r>
              <a:rPr lang="en-GB" sz="2200" dirty="0"/>
              <a:t>of physical damage, </a:t>
            </a:r>
            <a:endParaRPr lang="en-GB" sz="2200" dirty="0" smtClean="0"/>
          </a:p>
          <a:p>
            <a:pPr>
              <a:lnSpc>
                <a:spcPct val="150000"/>
              </a:lnSpc>
            </a:pPr>
            <a:r>
              <a:rPr lang="en-GB" sz="2200" dirty="0" smtClean="0"/>
              <a:t>Changes </a:t>
            </a:r>
            <a:r>
              <a:rPr lang="en-GB" sz="2200" dirty="0"/>
              <a:t>in legal or environmental factors e.g. equipment </a:t>
            </a:r>
            <a:r>
              <a:rPr lang="en-GB" sz="2200" dirty="0" smtClean="0"/>
              <a:t>contaminated </a:t>
            </a:r>
            <a:r>
              <a:rPr lang="en-GB" sz="2200" dirty="0"/>
              <a:t>by radiation, </a:t>
            </a:r>
            <a:endParaRPr lang="en-GB" sz="2200" dirty="0" smtClean="0"/>
          </a:p>
          <a:p>
            <a:pPr>
              <a:lnSpc>
                <a:spcPct val="150000"/>
              </a:lnSpc>
            </a:pPr>
            <a:r>
              <a:rPr lang="en-GB" sz="2200" dirty="0" smtClean="0"/>
              <a:t>Technological </a:t>
            </a:r>
            <a:r>
              <a:rPr lang="en-GB" sz="2200" dirty="0"/>
              <a:t>change or </a:t>
            </a:r>
            <a:r>
              <a:rPr lang="en-GB" sz="2200" dirty="0" smtClean="0"/>
              <a:t>obsolescence, </a:t>
            </a:r>
          </a:p>
          <a:p>
            <a:pPr>
              <a:lnSpc>
                <a:spcPct val="110000"/>
              </a:lnSpc>
            </a:pPr>
            <a:r>
              <a:rPr lang="en-GB" sz="2200" dirty="0" smtClean="0"/>
              <a:t>Changes </a:t>
            </a:r>
            <a:r>
              <a:rPr lang="en-GB" sz="2200" dirty="0"/>
              <a:t>in the manner or duration of use e.g. the mothballing of an </a:t>
            </a:r>
            <a:r>
              <a:rPr lang="en-GB" sz="2200" dirty="0" smtClean="0"/>
              <a:t>instrument </a:t>
            </a:r>
            <a:r>
              <a:rPr lang="en-GB" sz="2200" dirty="0"/>
              <a:t>prior to the end of its useful life because of a lack of </a:t>
            </a:r>
            <a:r>
              <a:rPr lang="en-GB" sz="2200" dirty="0" smtClean="0"/>
              <a:t>funding</a:t>
            </a:r>
            <a:r>
              <a:rPr lang="en-GB" sz="2200" dirty="0"/>
              <a:t>, </a:t>
            </a:r>
            <a:endParaRPr lang="en-GB" sz="2200" dirty="0" smtClean="0"/>
          </a:p>
          <a:p>
            <a:pPr>
              <a:lnSpc>
                <a:spcPct val="120000"/>
              </a:lnSpc>
            </a:pPr>
            <a:r>
              <a:rPr lang="en-GB" sz="2200" dirty="0" smtClean="0"/>
              <a:t>The </a:t>
            </a:r>
            <a:r>
              <a:rPr lang="en-GB" sz="2200" dirty="0"/>
              <a:t>purpose for which the </a:t>
            </a:r>
            <a:r>
              <a:rPr lang="en-GB" sz="2200" dirty="0" smtClean="0"/>
              <a:t>asset or construction of an asset </a:t>
            </a:r>
            <a:r>
              <a:rPr lang="en-GB" sz="2200" dirty="0"/>
              <a:t>is no longer carried </a:t>
            </a:r>
            <a:r>
              <a:rPr lang="en-GB" sz="2200" dirty="0" smtClean="0"/>
              <a:t>out </a:t>
            </a:r>
            <a:r>
              <a:rPr lang="en-GB" sz="2200" dirty="0"/>
              <a:t>and there is no alternative use for the asset. </a:t>
            </a:r>
          </a:p>
          <a:p>
            <a:endParaRPr lang="en-GB" sz="2200" dirty="0" smtClean="0"/>
          </a:p>
          <a:p>
            <a:pPr marL="0" indent="0">
              <a:buNone/>
            </a:pPr>
            <a:endParaRPr lang="en-GB" sz="2200" dirty="0" smtClean="0"/>
          </a:p>
          <a:p>
            <a:pPr marL="0" indent="0">
              <a:buNone/>
            </a:pPr>
            <a:endParaRPr lang="en-GB" sz="2200" dirty="0"/>
          </a:p>
          <a:p>
            <a:endParaRPr lang="en-GB" sz="2200" dirty="0"/>
          </a:p>
        </p:txBody>
      </p:sp>
    </p:spTree>
    <p:extLst>
      <p:ext uri="{BB962C8B-B14F-4D97-AF65-F5344CB8AC3E}">
        <p14:creationId xmlns:p14="http://schemas.microsoft.com/office/powerpoint/2010/main" val="82803625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Other things to consider</a:t>
            </a:r>
            <a:endParaRPr lang="en-GB" sz="3600" b="1" dirty="0"/>
          </a:p>
        </p:txBody>
      </p:sp>
      <p:sp>
        <p:nvSpPr>
          <p:cNvPr id="3" name="Content Placeholder 2"/>
          <p:cNvSpPr>
            <a:spLocks noGrp="1"/>
          </p:cNvSpPr>
          <p:nvPr>
            <p:ph idx="1"/>
          </p:nvPr>
        </p:nvSpPr>
        <p:spPr>
          <a:xfrm>
            <a:off x="457200" y="1600200"/>
            <a:ext cx="8229600" cy="4277071"/>
          </a:xfrm>
        </p:spPr>
        <p:txBody>
          <a:bodyPr>
            <a:normAutofit/>
          </a:bodyPr>
          <a:lstStyle/>
          <a:p>
            <a:pPr>
              <a:lnSpc>
                <a:spcPct val="150000"/>
              </a:lnSpc>
            </a:pPr>
            <a:r>
              <a:rPr lang="en-GB" sz="2800" dirty="0" smtClean="0"/>
              <a:t>Impairment can be </a:t>
            </a:r>
            <a:r>
              <a:rPr lang="en-GB" sz="2800" dirty="0"/>
              <a:t>reversed/part </a:t>
            </a:r>
            <a:r>
              <a:rPr lang="en-GB" sz="2800" dirty="0" smtClean="0"/>
              <a:t>reversed;</a:t>
            </a:r>
          </a:p>
          <a:p>
            <a:pPr>
              <a:lnSpc>
                <a:spcPct val="150000"/>
              </a:lnSpc>
            </a:pPr>
            <a:r>
              <a:rPr lang="en-GB" sz="2800" dirty="0" smtClean="0"/>
              <a:t>Or impaired further;</a:t>
            </a:r>
            <a:endParaRPr lang="en-GB" sz="2800" dirty="0"/>
          </a:p>
          <a:p>
            <a:r>
              <a:rPr lang="en-GB" sz="2800" dirty="0"/>
              <a:t>Any impairments need the approval of </a:t>
            </a:r>
            <a:r>
              <a:rPr lang="en-GB" sz="2800" dirty="0" smtClean="0"/>
              <a:t>Head of Finance;</a:t>
            </a:r>
            <a:endParaRPr lang="en-GB" sz="2800" dirty="0"/>
          </a:p>
          <a:p>
            <a:r>
              <a:rPr lang="en-GB" sz="2800" dirty="0"/>
              <a:t>A reduction in the useful life of an asset is a form of impairment</a:t>
            </a:r>
            <a:r>
              <a:rPr lang="en-GB" sz="2800" dirty="0" smtClean="0"/>
              <a:t>.</a:t>
            </a:r>
            <a:endParaRPr lang="en-GB" sz="2800" dirty="0"/>
          </a:p>
          <a:p>
            <a:pPr>
              <a:lnSpc>
                <a:spcPct val="150000"/>
              </a:lnSpc>
            </a:pPr>
            <a:endParaRPr lang="en-GB" sz="2800" dirty="0"/>
          </a:p>
        </p:txBody>
      </p:sp>
    </p:spTree>
    <p:extLst>
      <p:ext uri="{BB962C8B-B14F-4D97-AF65-F5344CB8AC3E}">
        <p14:creationId xmlns:p14="http://schemas.microsoft.com/office/powerpoint/2010/main" val="186053261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What we do…Revaluation</a:t>
            </a:r>
          </a:p>
        </p:txBody>
      </p:sp>
      <p:sp>
        <p:nvSpPr>
          <p:cNvPr id="3" name="Content Placeholder 2"/>
          <p:cNvSpPr>
            <a:spLocks noGrp="1"/>
          </p:cNvSpPr>
          <p:nvPr>
            <p:ph idx="1"/>
          </p:nvPr>
        </p:nvSpPr>
        <p:spPr/>
        <p:txBody>
          <a:bodyPr>
            <a:normAutofit/>
          </a:bodyPr>
          <a:lstStyle/>
          <a:p>
            <a:pPr>
              <a:defRPr/>
            </a:pPr>
            <a:r>
              <a:rPr lang="en-US" altLang="en-US" sz="2400" dirty="0"/>
              <a:t>Under International Accounting Standards we hold our Fixed Assets at a revalued amount, not the original cost;</a:t>
            </a:r>
          </a:p>
          <a:p>
            <a:pPr marL="0" indent="0">
              <a:buFontTx/>
              <a:buNone/>
              <a:defRPr/>
            </a:pPr>
            <a:endParaRPr lang="en-US" altLang="en-US" sz="2400" dirty="0"/>
          </a:p>
          <a:p>
            <a:pPr>
              <a:defRPr/>
            </a:pPr>
            <a:r>
              <a:rPr lang="en-US" altLang="en-US" sz="2400" dirty="0"/>
              <a:t>Annual indexation of asset values is carried out on certain classes of assets</a:t>
            </a:r>
            <a:r>
              <a:rPr lang="en-US" altLang="en-US" sz="2400" dirty="0" smtClean="0"/>
              <a:t>;</a:t>
            </a:r>
            <a:endParaRPr lang="en-US" altLang="en-US" sz="2400" dirty="0"/>
          </a:p>
          <a:p>
            <a:pPr>
              <a:defRPr/>
            </a:pPr>
            <a:endParaRPr lang="en-US" altLang="en-US" sz="2400" dirty="0"/>
          </a:p>
          <a:p>
            <a:pPr>
              <a:defRPr/>
            </a:pPr>
            <a:r>
              <a:rPr lang="en-GB" altLang="en-US" sz="2400" dirty="0" smtClean="0"/>
              <a:t>Third party Professional Revaluation </a:t>
            </a:r>
            <a:r>
              <a:rPr lang="en-GB" altLang="en-US" sz="2400" dirty="0"/>
              <a:t>every 5th year;</a:t>
            </a:r>
          </a:p>
          <a:p>
            <a:pPr marL="0" indent="0">
              <a:buFontTx/>
              <a:buNone/>
              <a:defRPr/>
            </a:pPr>
            <a:endParaRPr lang="en-GB" altLang="en-US" sz="2400" dirty="0"/>
          </a:p>
          <a:p>
            <a:pPr>
              <a:defRPr/>
            </a:pPr>
            <a:r>
              <a:rPr lang="en-US" altLang="en-US" sz="2400" dirty="0"/>
              <a:t>Asset </a:t>
            </a:r>
            <a:r>
              <a:rPr lang="en-US" altLang="en-US" sz="2400" dirty="0" smtClean="0"/>
              <a:t>Owner’s </a:t>
            </a:r>
            <a:r>
              <a:rPr lang="en-US" altLang="en-US" sz="2400" dirty="0"/>
              <a:t>co-operation is appreciated in the Professional revaluation exercise.</a:t>
            </a:r>
          </a:p>
          <a:p>
            <a:endParaRPr lang="en-GB" dirty="0"/>
          </a:p>
        </p:txBody>
      </p:sp>
    </p:spTree>
    <p:extLst>
      <p:ext uri="{BB962C8B-B14F-4D97-AF65-F5344CB8AC3E}">
        <p14:creationId xmlns:p14="http://schemas.microsoft.com/office/powerpoint/2010/main" val="22650874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Disposal of Fixed Asset</a:t>
            </a:r>
          </a:p>
        </p:txBody>
      </p:sp>
      <p:sp>
        <p:nvSpPr>
          <p:cNvPr id="3" name="Content Placeholder 2"/>
          <p:cNvSpPr>
            <a:spLocks noGrp="1"/>
          </p:cNvSpPr>
          <p:nvPr>
            <p:ph idx="1"/>
          </p:nvPr>
        </p:nvSpPr>
        <p:spPr>
          <a:xfrm>
            <a:off x="457200" y="1196752"/>
            <a:ext cx="8229600" cy="4525963"/>
          </a:xfrm>
        </p:spPr>
        <p:txBody>
          <a:bodyPr>
            <a:normAutofit lnSpcReduction="10000"/>
          </a:bodyPr>
          <a:lstStyle/>
          <a:p>
            <a:pPr lvl="0">
              <a:lnSpc>
                <a:spcPct val="150000"/>
              </a:lnSpc>
            </a:pPr>
            <a:r>
              <a:rPr lang="en-GB" sz="2400" dirty="0" smtClean="0"/>
              <a:t>Prompt Notification from Asset Owner;</a:t>
            </a:r>
          </a:p>
          <a:p>
            <a:pPr lvl="0">
              <a:lnSpc>
                <a:spcPct val="150000"/>
              </a:lnSpc>
            </a:pPr>
            <a:r>
              <a:rPr lang="en-GB" sz="2400" dirty="0" smtClean="0"/>
              <a:t>Asset disposal form;</a:t>
            </a:r>
          </a:p>
          <a:p>
            <a:pPr lvl="0">
              <a:lnSpc>
                <a:spcPct val="200000"/>
              </a:lnSpc>
            </a:pPr>
            <a:r>
              <a:rPr lang="en-GB" sz="2400" dirty="0" smtClean="0"/>
              <a:t>Line Manager approval;</a:t>
            </a:r>
          </a:p>
          <a:p>
            <a:pPr lvl="0">
              <a:lnSpc>
                <a:spcPct val="200000"/>
              </a:lnSpc>
            </a:pPr>
            <a:r>
              <a:rPr lang="en-GB" sz="2400" dirty="0" smtClean="0">
                <a:hlinkClick r:id="rId3"/>
              </a:rPr>
              <a:t>STFCFIXEDASSETS@stfc.ac.uk</a:t>
            </a:r>
            <a:endParaRPr lang="en-GB" sz="2400" dirty="0" smtClean="0"/>
          </a:p>
          <a:p>
            <a:pPr lvl="0">
              <a:lnSpc>
                <a:spcPct val="110000"/>
              </a:lnSpc>
            </a:pPr>
            <a:endParaRPr lang="en-GB" sz="2400" dirty="0" smtClean="0"/>
          </a:p>
          <a:p>
            <a:pPr lvl="0">
              <a:lnSpc>
                <a:spcPct val="110000"/>
              </a:lnSpc>
            </a:pPr>
            <a:r>
              <a:rPr lang="en-GB" sz="2400" dirty="0" smtClean="0"/>
              <a:t>If </a:t>
            </a:r>
            <a:r>
              <a:rPr lang="en-GB" sz="2400" dirty="0"/>
              <a:t>Asset has </a:t>
            </a:r>
            <a:r>
              <a:rPr lang="en-GB" sz="2400" b="1" dirty="0"/>
              <a:t>zero value</a:t>
            </a:r>
            <a:r>
              <a:rPr lang="en-GB" sz="2400" dirty="0"/>
              <a:t> and Line Managers approval to scrap asset has been given, then it can be disposed of via Logistics once Capital Management Team have approved disposal</a:t>
            </a:r>
            <a:r>
              <a:rPr lang="en-GB" sz="2400" dirty="0" smtClean="0"/>
              <a:t>.</a:t>
            </a:r>
          </a:p>
        </p:txBody>
      </p:sp>
    </p:spTree>
    <p:extLst>
      <p:ext uri="{BB962C8B-B14F-4D97-AF65-F5344CB8AC3E}">
        <p14:creationId xmlns:p14="http://schemas.microsoft.com/office/powerpoint/2010/main" val="9046706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29600" cy="1143000"/>
          </a:xfrm>
        </p:spPr>
        <p:txBody>
          <a:bodyPr>
            <a:normAutofit/>
          </a:bodyPr>
          <a:lstStyle/>
          <a:p>
            <a:r>
              <a:rPr lang="en-GB" sz="3600" b="1" dirty="0"/>
              <a:t>Disposing of Asset with Value</a:t>
            </a:r>
          </a:p>
        </p:txBody>
      </p:sp>
      <p:sp>
        <p:nvSpPr>
          <p:cNvPr id="3" name="Content Placeholder 2"/>
          <p:cNvSpPr>
            <a:spLocks noGrp="1"/>
          </p:cNvSpPr>
          <p:nvPr>
            <p:ph idx="1"/>
          </p:nvPr>
        </p:nvSpPr>
        <p:spPr>
          <a:xfrm>
            <a:off x="457200" y="1124744"/>
            <a:ext cx="8229600" cy="5001419"/>
          </a:xfrm>
        </p:spPr>
        <p:txBody>
          <a:bodyPr>
            <a:normAutofit/>
          </a:bodyPr>
          <a:lstStyle/>
          <a:p>
            <a:pPr lvl="0"/>
            <a:r>
              <a:rPr lang="en-GB" sz="2200" dirty="0" smtClean="0"/>
              <a:t>Approved </a:t>
            </a:r>
            <a:r>
              <a:rPr lang="en-GB" sz="2200" dirty="0"/>
              <a:t>by </a:t>
            </a:r>
            <a:r>
              <a:rPr lang="en-GB" sz="2200" dirty="0" smtClean="0"/>
              <a:t>Head </a:t>
            </a:r>
            <a:r>
              <a:rPr lang="en-GB" sz="2200" dirty="0"/>
              <a:t>of Finance </a:t>
            </a:r>
            <a:r>
              <a:rPr lang="en-GB" sz="2200" dirty="0" smtClean="0"/>
              <a:t>or UKRI and BEIS.</a:t>
            </a:r>
          </a:p>
          <a:p>
            <a:pPr lvl="0"/>
            <a:r>
              <a:rPr lang="en-GB" sz="2200" dirty="0" smtClean="0"/>
              <a:t>Review budgetary impact with Management Accountant.</a:t>
            </a:r>
          </a:p>
          <a:p>
            <a:pPr lvl="0"/>
            <a:r>
              <a:rPr lang="en-GB" sz="2200" dirty="0" smtClean="0"/>
              <a:t>Request disposal.</a:t>
            </a:r>
          </a:p>
          <a:p>
            <a:pPr lvl="0"/>
            <a:r>
              <a:rPr lang="en-GB" sz="2200" dirty="0" smtClean="0"/>
              <a:t>Business case Signed off by Head of department (depending on value),</a:t>
            </a:r>
            <a:endParaRPr lang="en-GB" sz="2200" dirty="0"/>
          </a:p>
          <a:p>
            <a:pPr lvl="0"/>
            <a:r>
              <a:rPr lang="en-GB" sz="2200" dirty="0" smtClean="0"/>
              <a:t>Was the asset given a realistic life,</a:t>
            </a:r>
            <a:endParaRPr lang="en-GB" sz="2200" dirty="0"/>
          </a:p>
          <a:p>
            <a:pPr lvl="0"/>
            <a:r>
              <a:rPr lang="en-GB" sz="2200" dirty="0"/>
              <a:t>Once Asset life reduced and Line Managers approval to scrap given then asset can be disposed of via Logistics once Capital Management Team have approved disposal.</a:t>
            </a:r>
          </a:p>
          <a:p>
            <a:pPr lvl="0"/>
            <a:r>
              <a:rPr lang="en-GB" sz="2200" dirty="0"/>
              <a:t>If Asset is damaged beyond economical repair or is no longer fit for purpose and become obsolete then the value should be impaired to zero before disposal.  </a:t>
            </a:r>
          </a:p>
        </p:txBody>
      </p:sp>
    </p:spTree>
    <p:extLst>
      <p:ext uri="{BB962C8B-B14F-4D97-AF65-F5344CB8AC3E}">
        <p14:creationId xmlns:p14="http://schemas.microsoft.com/office/powerpoint/2010/main" val="271032389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Loan of Fixed Asset</a:t>
            </a:r>
          </a:p>
        </p:txBody>
      </p:sp>
      <p:sp>
        <p:nvSpPr>
          <p:cNvPr id="3" name="Content Placeholder 2"/>
          <p:cNvSpPr>
            <a:spLocks noGrp="1"/>
          </p:cNvSpPr>
          <p:nvPr>
            <p:ph idx="1"/>
          </p:nvPr>
        </p:nvSpPr>
        <p:spPr>
          <a:xfrm>
            <a:off x="457200" y="1417638"/>
            <a:ext cx="8229600" cy="4708525"/>
          </a:xfrm>
        </p:spPr>
        <p:txBody>
          <a:bodyPr>
            <a:normAutofit fontScale="55000" lnSpcReduction="20000"/>
          </a:bodyPr>
          <a:lstStyle/>
          <a:p>
            <a:pPr marL="0" indent="0">
              <a:buNone/>
            </a:pPr>
            <a:r>
              <a:rPr lang="en-GB" dirty="0"/>
              <a:t>If an Asset is going to be loaned to another organisation the following action should be </a:t>
            </a:r>
            <a:r>
              <a:rPr lang="en-GB" dirty="0" smtClean="0"/>
              <a:t>taken</a:t>
            </a:r>
            <a:r>
              <a:rPr lang="en-GB" dirty="0"/>
              <a:t>:</a:t>
            </a:r>
            <a:endParaRPr lang="en-GB" dirty="0" smtClean="0"/>
          </a:p>
          <a:p>
            <a:pPr marL="0" indent="0">
              <a:buNone/>
            </a:pPr>
            <a:endParaRPr lang="en-GB" dirty="0"/>
          </a:p>
          <a:p>
            <a:pPr lvl="0"/>
            <a:r>
              <a:rPr lang="en-GB" dirty="0" smtClean="0"/>
              <a:t>Inform Capital Management Team;</a:t>
            </a:r>
            <a:endParaRPr lang="en-GB" dirty="0"/>
          </a:p>
          <a:p>
            <a:pPr lvl="0"/>
            <a:r>
              <a:rPr lang="en-GB" dirty="0"/>
              <a:t>Capital Management Team to verify </a:t>
            </a:r>
            <a:r>
              <a:rPr lang="en-GB" dirty="0" smtClean="0"/>
              <a:t>asset;</a:t>
            </a:r>
            <a:endParaRPr lang="en-GB" dirty="0"/>
          </a:p>
          <a:p>
            <a:pPr lvl="0"/>
            <a:r>
              <a:rPr lang="en-GB" dirty="0"/>
              <a:t>Asset </a:t>
            </a:r>
            <a:r>
              <a:rPr lang="en-GB" dirty="0" smtClean="0"/>
              <a:t>Owner </a:t>
            </a:r>
            <a:r>
              <a:rPr lang="en-GB" dirty="0"/>
              <a:t>should contact Legal and Commercial Team to arrange for a Loan Agreement to be drawn </a:t>
            </a:r>
            <a:r>
              <a:rPr lang="en-GB" dirty="0" smtClean="0"/>
              <a:t>up;</a:t>
            </a:r>
          </a:p>
          <a:p>
            <a:pPr lvl="0"/>
            <a:r>
              <a:rPr lang="en-GB" dirty="0" smtClean="0"/>
              <a:t>Once </a:t>
            </a:r>
            <a:r>
              <a:rPr lang="en-GB" dirty="0"/>
              <a:t>contract in place Asset can be loaned, a copy of the Loan Agreement needs to be sent to the Capital Management Team and the Asset Register is updated to give details of where the equipment is loaned to.</a:t>
            </a:r>
          </a:p>
          <a:p>
            <a:pPr lvl="0"/>
            <a:r>
              <a:rPr lang="en-GB" dirty="0"/>
              <a:t>Asset </a:t>
            </a:r>
            <a:r>
              <a:rPr lang="en-GB" dirty="0" smtClean="0"/>
              <a:t>Owner </a:t>
            </a:r>
            <a:r>
              <a:rPr lang="en-GB" dirty="0"/>
              <a:t>should inform Capital Management Team when equipment has left site and is in the custody of the organisation equipment is loaned to. </a:t>
            </a:r>
          </a:p>
          <a:p>
            <a:pPr lvl="0"/>
            <a:r>
              <a:rPr lang="en-GB" dirty="0"/>
              <a:t>Each year the Asset </a:t>
            </a:r>
            <a:r>
              <a:rPr lang="en-GB" dirty="0" smtClean="0"/>
              <a:t>Owner </a:t>
            </a:r>
            <a:r>
              <a:rPr lang="en-GB" dirty="0"/>
              <a:t>will be required to confirm that the Asset is in good working order with no damage, photographs may be requested.</a:t>
            </a:r>
          </a:p>
          <a:p>
            <a:pPr lvl="0"/>
            <a:r>
              <a:rPr lang="en-GB" dirty="0"/>
              <a:t>Once loan period is complete and equipment returned to STFC Asset </a:t>
            </a:r>
            <a:r>
              <a:rPr lang="en-GB" dirty="0" smtClean="0"/>
              <a:t>Owner </a:t>
            </a:r>
            <a:r>
              <a:rPr lang="en-GB" dirty="0"/>
              <a:t>should inform Capital Management Team who will updated the Asset Register.</a:t>
            </a:r>
          </a:p>
          <a:p>
            <a:pPr marL="0" indent="0">
              <a:buNone/>
            </a:pPr>
            <a:endParaRPr lang="en-GB" dirty="0"/>
          </a:p>
        </p:txBody>
      </p:sp>
    </p:spTree>
    <p:extLst>
      <p:ext uri="{BB962C8B-B14F-4D97-AF65-F5344CB8AC3E}">
        <p14:creationId xmlns:p14="http://schemas.microsoft.com/office/powerpoint/2010/main" val="86619948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66662"/>
            <a:ext cx="7056784" cy="986074"/>
          </a:xfrm>
        </p:spPr>
        <p:txBody>
          <a:bodyPr>
            <a:normAutofit/>
          </a:bodyPr>
          <a:lstStyle/>
          <a:p>
            <a:r>
              <a:rPr lang="en-GB" sz="3600" b="1" dirty="0" smtClean="0"/>
              <a:t>Tools Available </a:t>
            </a:r>
            <a:r>
              <a:rPr lang="en-GB" sz="3600" b="1" dirty="0"/>
              <a:t>– Finance web pages</a:t>
            </a:r>
          </a:p>
        </p:txBody>
      </p:sp>
      <p:pic>
        <p:nvPicPr>
          <p:cNvPr id="5" name="Picture 4">
            <a:hlinkClick r:id="rId3" highlightClick="1"/>
          </p:cNvPr>
          <p:cNvPicPr>
            <a:picLocks noChangeAspect="1"/>
          </p:cNvPicPr>
          <p:nvPr/>
        </p:nvPicPr>
        <p:blipFill>
          <a:blip r:embed="rId4"/>
          <a:stretch>
            <a:fillRect/>
          </a:stretch>
        </p:blipFill>
        <p:spPr>
          <a:xfrm>
            <a:off x="388789" y="908720"/>
            <a:ext cx="8503691" cy="5519345"/>
          </a:xfrm>
          <a:prstGeom prst="rect">
            <a:avLst/>
          </a:prstGeom>
        </p:spPr>
      </p:pic>
      <p:sp>
        <p:nvSpPr>
          <p:cNvPr id="7" name="Rectangle 6"/>
          <p:cNvSpPr/>
          <p:nvPr/>
        </p:nvSpPr>
        <p:spPr>
          <a:xfrm>
            <a:off x="388789" y="2564904"/>
            <a:ext cx="870843" cy="216024"/>
          </a:xfrm>
          <a:prstGeom prst="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8" name="Rectangle 7"/>
          <p:cNvSpPr/>
          <p:nvPr/>
        </p:nvSpPr>
        <p:spPr>
          <a:xfrm>
            <a:off x="388789" y="3933056"/>
            <a:ext cx="1302891" cy="216024"/>
          </a:xfrm>
          <a:prstGeom prst="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9" name="Rectangle 8"/>
          <p:cNvSpPr/>
          <p:nvPr/>
        </p:nvSpPr>
        <p:spPr>
          <a:xfrm>
            <a:off x="388789" y="4653136"/>
            <a:ext cx="1302891" cy="216024"/>
          </a:xfrm>
          <a:prstGeom prst="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4" name="TextBox 3">
            <a:hlinkClick r:id="rId3" highlightClick="1"/>
          </p:cNvPr>
          <p:cNvSpPr txBox="1"/>
          <p:nvPr/>
        </p:nvSpPr>
        <p:spPr>
          <a:xfrm>
            <a:off x="7092280" y="5445224"/>
            <a:ext cx="1224136" cy="923330"/>
          </a:xfrm>
          <a:prstGeom prst="rect">
            <a:avLst/>
          </a:prstGeom>
          <a:ln/>
          <a:effectLst>
            <a:outerShdw blurRad="50800" dist="38100" algn="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GB" b="1" dirty="0" smtClean="0"/>
              <a:t>Click Here </a:t>
            </a:r>
            <a:r>
              <a:rPr lang="en-GB" dirty="0" smtClean="0"/>
              <a:t>to go to WebPages</a:t>
            </a:r>
            <a:endParaRPr lang="en-GB" dirty="0"/>
          </a:p>
        </p:txBody>
      </p:sp>
    </p:spTree>
    <p:extLst>
      <p:ext uri="{BB962C8B-B14F-4D97-AF65-F5344CB8AC3E}">
        <p14:creationId xmlns:p14="http://schemas.microsoft.com/office/powerpoint/2010/main" val="208982809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The Budgetary Impact of Disposals</a:t>
            </a:r>
          </a:p>
        </p:txBody>
      </p:sp>
      <p:sp>
        <p:nvSpPr>
          <p:cNvPr id="3" name="Content Placeholder 2"/>
          <p:cNvSpPr>
            <a:spLocks noGrp="1"/>
          </p:cNvSpPr>
          <p:nvPr>
            <p:ph idx="1"/>
          </p:nvPr>
        </p:nvSpPr>
        <p:spPr>
          <a:xfrm>
            <a:off x="467544" y="1052736"/>
            <a:ext cx="8229600" cy="4857403"/>
          </a:xfrm>
        </p:spPr>
        <p:txBody>
          <a:bodyPr>
            <a:normAutofit fontScale="85000" lnSpcReduction="20000"/>
          </a:bodyPr>
          <a:lstStyle/>
          <a:p>
            <a:pPr lvl="1">
              <a:defRPr/>
            </a:pPr>
            <a:endParaRPr lang="en-GB" altLang="en-US" dirty="0"/>
          </a:p>
          <a:p>
            <a:r>
              <a:rPr lang="en-GB" sz="3100" dirty="0"/>
              <a:t>Disposals of assets have a budgetary impact on </a:t>
            </a:r>
            <a:r>
              <a:rPr lang="en-GB" sz="3100" b="1" dirty="0"/>
              <a:t>Resource, Capital and Non-cash budgets </a:t>
            </a:r>
            <a:r>
              <a:rPr lang="en-GB" sz="3100" dirty="0"/>
              <a:t>and so the course of action to be followed needs careful consideration and approval where the value is material. </a:t>
            </a:r>
          </a:p>
          <a:p>
            <a:r>
              <a:rPr lang="en-GB" sz="3100" dirty="0"/>
              <a:t>Where an asset has a NBV and there will be a significant Gain or Loss on disposal, the Impact will need to be considered by the department and a case should be submitted to STFC Head of Finance.</a:t>
            </a:r>
          </a:p>
          <a:p>
            <a:r>
              <a:rPr lang="en-GB" sz="3100" dirty="0"/>
              <a:t>Please discuss possible large disposals with your Management Accountant at a very early stage in the planning.</a:t>
            </a:r>
          </a:p>
          <a:p>
            <a:r>
              <a:rPr lang="en-GB" sz="3100" dirty="0"/>
              <a:t>There is a guidance note available in the FA intranet </a:t>
            </a:r>
            <a:r>
              <a:rPr lang="en-GB" sz="3100" dirty="0" smtClean="0"/>
              <a:t>page.</a:t>
            </a:r>
            <a:endParaRPr lang="en-GB" sz="3100" dirty="0"/>
          </a:p>
        </p:txBody>
      </p:sp>
    </p:spTree>
    <p:extLst>
      <p:ext uri="{BB962C8B-B14F-4D97-AF65-F5344CB8AC3E}">
        <p14:creationId xmlns:p14="http://schemas.microsoft.com/office/powerpoint/2010/main" val="266211138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274638"/>
            <a:ext cx="8229600" cy="1143000"/>
          </a:xfrm>
        </p:spPr>
        <p:txBody>
          <a:bodyPr>
            <a:normAutofit/>
          </a:bodyPr>
          <a:lstStyle/>
          <a:p>
            <a:r>
              <a:rPr lang="en-GB" sz="3600" b="1" dirty="0" smtClean="0"/>
              <a:t>Other Disposal considerations</a:t>
            </a:r>
            <a:endParaRPr lang="en-GB" sz="3600" b="1" dirty="0"/>
          </a:p>
        </p:txBody>
      </p:sp>
      <p:sp>
        <p:nvSpPr>
          <p:cNvPr id="3" name="Content Placeholder 2"/>
          <p:cNvSpPr>
            <a:spLocks noGrp="1"/>
          </p:cNvSpPr>
          <p:nvPr>
            <p:ph idx="1"/>
          </p:nvPr>
        </p:nvSpPr>
        <p:spPr/>
        <p:txBody>
          <a:bodyPr>
            <a:noAutofit/>
          </a:bodyPr>
          <a:lstStyle/>
          <a:p>
            <a:r>
              <a:rPr lang="en-GB" sz="2800" dirty="0"/>
              <a:t>D</a:t>
            </a:r>
            <a:r>
              <a:rPr lang="en-GB" sz="2800" dirty="0" smtClean="0"/>
              <a:t>elegated authority, </a:t>
            </a:r>
            <a:endParaRPr lang="en-GB" sz="2800" dirty="0"/>
          </a:p>
          <a:p>
            <a:r>
              <a:rPr lang="en-GB" altLang="en-US" sz="2800" dirty="0" smtClean="0"/>
              <a:t>Use of Asset parts elsewhere;</a:t>
            </a:r>
          </a:p>
          <a:p>
            <a:pPr>
              <a:defRPr/>
            </a:pPr>
            <a:r>
              <a:rPr lang="en-GB" altLang="en-US" sz="2800" dirty="0"/>
              <a:t>Asset </a:t>
            </a:r>
            <a:r>
              <a:rPr lang="en-GB" altLang="en-US" sz="2800" dirty="0" smtClean="0"/>
              <a:t>Transfers,</a:t>
            </a:r>
            <a:endParaRPr lang="en-GB" altLang="en-US" sz="2800" dirty="0"/>
          </a:p>
          <a:p>
            <a:pPr>
              <a:defRPr/>
            </a:pPr>
            <a:r>
              <a:rPr lang="en-GB" altLang="en-US" sz="2800" dirty="0" smtClean="0"/>
              <a:t>Receiving </a:t>
            </a:r>
            <a:r>
              <a:rPr lang="en-GB" altLang="en-US" sz="2800" dirty="0"/>
              <a:t>a donated </a:t>
            </a:r>
            <a:r>
              <a:rPr lang="en-GB" altLang="en-US" sz="2800" dirty="0" smtClean="0"/>
              <a:t>asset &gt;£10k.</a:t>
            </a:r>
            <a:endParaRPr lang="en-GB" altLang="en-US" sz="2800" dirty="0"/>
          </a:p>
          <a:p>
            <a:pPr>
              <a:defRPr/>
            </a:pPr>
            <a:r>
              <a:rPr lang="en-GB" altLang="en-US" sz="2800" dirty="0" smtClean="0"/>
              <a:t>When </a:t>
            </a:r>
            <a:r>
              <a:rPr lang="en-GB" altLang="en-US" sz="2800" dirty="0"/>
              <a:t>replacing an asset, the old asset need to be retired from the </a:t>
            </a:r>
            <a:r>
              <a:rPr lang="en-GB" altLang="en-US" sz="2800" dirty="0" smtClean="0"/>
              <a:t>FAR.</a:t>
            </a:r>
          </a:p>
          <a:p>
            <a:pPr>
              <a:defRPr/>
            </a:pPr>
            <a:r>
              <a:rPr lang="en-GB" altLang="en-US" sz="2800" dirty="0" smtClean="0"/>
              <a:t>Sale / Trade in,</a:t>
            </a:r>
          </a:p>
          <a:p>
            <a:pPr>
              <a:defRPr/>
            </a:pPr>
            <a:r>
              <a:rPr lang="en-GB" altLang="en-US" sz="2800" dirty="0" smtClean="0"/>
              <a:t>Proceeds of sale.</a:t>
            </a:r>
            <a:endParaRPr lang="en-GB" altLang="en-US" sz="2800" dirty="0"/>
          </a:p>
          <a:p>
            <a:pPr marL="0" indent="0">
              <a:buNone/>
            </a:pPr>
            <a:endParaRPr lang="en-GB" sz="2000" dirty="0"/>
          </a:p>
        </p:txBody>
      </p:sp>
    </p:spTree>
    <p:extLst>
      <p:ext uri="{BB962C8B-B14F-4D97-AF65-F5344CB8AC3E}">
        <p14:creationId xmlns:p14="http://schemas.microsoft.com/office/powerpoint/2010/main" val="109860464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Summary</a:t>
            </a:r>
            <a:endParaRPr lang="en-GB" b="1" dirty="0"/>
          </a:p>
        </p:txBody>
      </p:sp>
      <p:sp>
        <p:nvSpPr>
          <p:cNvPr id="3" name="Content Placeholder 2"/>
          <p:cNvSpPr>
            <a:spLocks noGrp="1"/>
          </p:cNvSpPr>
          <p:nvPr>
            <p:ph idx="1"/>
          </p:nvPr>
        </p:nvSpPr>
        <p:spPr>
          <a:xfrm>
            <a:off x="457200" y="1196752"/>
            <a:ext cx="8229600" cy="4392488"/>
          </a:xfrm>
        </p:spPr>
        <p:txBody>
          <a:bodyPr>
            <a:noAutofit/>
          </a:bodyPr>
          <a:lstStyle/>
          <a:p>
            <a:pPr>
              <a:lnSpc>
                <a:spcPct val="150000"/>
              </a:lnSpc>
            </a:pPr>
            <a:r>
              <a:rPr lang="en-GB" altLang="en-US" sz="2000" dirty="0"/>
              <a:t>Capital spend does not always mean it will be a ‘Fixed Asset</a:t>
            </a:r>
            <a:r>
              <a:rPr lang="en-GB" altLang="en-US" sz="2000" dirty="0" smtClean="0"/>
              <a:t>’;</a:t>
            </a:r>
          </a:p>
          <a:p>
            <a:pPr>
              <a:lnSpc>
                <a:spcPct val="150000"/>
              </a:lnSpc>
            </a:pPr>
            <a:r>
              <a:rPr lang="en-GB" altLang="en-US" sz="2000" dirty="0" smtClean="0"/>
              <a:t>&gt;£10,000 </a:t>
            </a:r>
            <a:r>
              <a:rPr lang="en-GB" altLang="en-US" sz="2800" b="1" dirty="0" err="1" smtClean="0"/>
              <a:t>Inc</a:t>
            </a:r>
            <a:r>
              <a:rPr lang="en-GB" altLang="en-US" sz="2000" b="1" dirty="0" smtClean="0"/>
              <a:t> </a:t>
            </a:r>
            <a:r>
              <a:rPr lang="en-GB" altLang="en-US" sz="2000" dirty="0" smtClean="0"/>
              <a:t>VAT</a:t>
            </a:r>
            <a:endParaRPr lang="en-GB" altLang="en-US" sz="2000" dirty="0"/>
          </a:p>
          <a:p>
            <a:pPr>
              <a:lnSpc>
                <a:spcPct val="150000"/>
              </a:lnSpc>
            </a:pPr>
            <a:r>
              <a:rPr lang="en-GB" altLang="en-US" sz="2000" dirty="0"/>
              <a:t>Importance of PO coding;</a:t>
            </a:r>
          </a:p>
          <a:p>
            <a:pPr>
              <a:lnSpc>
                <a:spcPct val="150000"/>
              </a:lnSpc>
            </a:pPr>
            <a:r>
              <a:rPr lang="en-GB" altLang="en-US" sz="2000" dirty="0" smtClean="0"/>
              <a:t>Importance </a:t>
            </a:r>
            <a:r>
              <a:rPr lang="en-GB" altLang="en-US" sz="2000" dirty="0"/>
              <a:t>of Project / Task structures;</a:t>
            </a:r>
          </a:p>
          <a:p>
            <a:pPr>
              <a:lnSpc>
                <a:spcPct val="150000"/>
              </a:lnSpc>
            </a:pPr>
            <a:r>
              <a:rPr lang="en-GB" altLang="en-US" sz="2000" dirty="0"/>
              <a:t>Narratives on Journals, </a:t>
            </a:r>
            <a:r>
              <a:rPr lang="en-GB" altLang="en-US" sz="2000" dirty="0" smtClean="0"/>
              <a:t>PO’s, </a:t>
            </a:r>
            <a:r>
              <a:rPr lang="en-GB" altLang="en-US" sz="2000" dirty="0"/>
              <a:t>GPC;</a:t>
            </a:r>
          </a:p>
          <a:p>
            <a:pPr>
              <a:lnSpc>
                <a:spcPct val="150000"/>
              </a:lnSpc>
            </a:pPr>
            <a:r>
              <a:rPr lang="en-GB" altLang="en-US" sz="2000" dirty="0"/>
              <a:t>We expect data to be cleansed of non-capital costs</a:t>
            </a:r>
            <a:r>
              <a:rPr lang="en-GB" altLang="en-US" sz="2000" dirty="0" smtClean="0"/>
              <a:t>;</a:t>
            </a:r>
          </a:p>
          <a:p>
            <a:pPr>
              <a:lnSpc>
                <a:spcPct val="150000"/>
              </a:lnSpc>
            </a:pPr>
            <a:r>
              <a:rPr lang="en-GB" altLang="en-US" sz="2000" dirty="0"/>
              <a:t>Maintaining capacity = Resource;</a:t>
            </a:r>
          </a:p>
          <a:p>
            <a:pPr>
              <a:lnSpc>
                <a:spcPct val="150000"/>
              </a:lnSpc>
            </a:pPr>
            <a:r>
              <a:rPr lang="en-GB" altLang="en-US" sz="2000" dirty="0"/>
              <a:t>Increasing capacity = Capital;</a:t>
            </a:r>
          </a:p>
          <a:p>
            <a:pPr>
              <a:lnSpc>
                <a:spcPct val="150000"/>
              </a:lnSpc>
            </a:pPr>
            <a:endParaRPr lang="en-GB" altLang="en-US" sz="2000" dirty="0"/>
          </a:p>
        </p:txBody>
      </p:sp>
    </p:spTree>
    <p:extLst>
      <p:ext uri="{BB962C8B-B14F-4D97-AF65-F5344CB8AC3E}">
        <p14:creationId xmlns:p14="http://schemas.microsoft.com/office/powerpoint/2010/main" val="199673829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Summary</a:t>
            </a:r>
            <a:endParaRPr lang="en-GB" b="1" dirty="0"/>
          </a:p>
        </p:txBody>
      </p:sp>
      <p:sp>
        <p:nvSpPr>
          <p:cNvPr id="3" name="Content Placeholder 2"/>
          <p:cNvSpPr>
            <a:spLocks noGrp="1"/>
          </p:cNvSpPr>
          <p:nvPr>
            <p:ph idx="1"/>
          </p:nvPr>
        </p:nvSpPr>
        <p:spPr>
          <a:xfrm>
            <a:off x="457200" y="1268760"/>
            <a:ext cx="8229600" cy="4824536"/>
          </a:xfrm>
        </p:spPr>
        <p:txBody>
          <a:bodyPr>
            <a:noAutofit/>
          </a:bodyPr>
          <a:lstStyle/>
          <a:p>
            <a:r>
              <a:rPr lang="en-GB" altLang="en-US" sz="2000" dirty="0" smtClean="0"/>
              <a:t>OTL </a:t>
            </a:r>
            <a:r>
              <a:rPr lang="en-GB" altLang="en-US" sz="2000" dirty="0"/>
              <a:t>bookings are only allowed where they are directly attributable to the creation of the asset</a:t>
            </a:r>
            <a:r>
              <a:rPr lang="en-GB" altLang="en-US" sz="2000" dirty="0" smtClean="0"/>
              <a:t>;</a:t>
            </a:r>
          </a:p>
          <a:p>
            <a:endParaRPr lang="en-GB" altLang="en-US" sz="2000" dirty="0"/>
          </a:p>
          <a:p>
            <a:r>
              <a:rPr lang="en-GB" altLang="en-US" sz="2000" dirty="0"/>
              <a:t>Words we like – </a:t>
            </a:r>
            <a:endParaRPr lang="en-GB" altLang="en-US" sz="2000" dirty="0" smtClean="0"/>
          </a:p>
          <a:p>
            <a:pPr lvl="2"/>
            <a:r>
              <a:rPr lang="en-GB" altLang="en-US" sz="2000" dirty="0"/>
              <a:t>Enhancement, upgrade, uprated, improvement</a:t>
            </a:r>
            <a:r>
              <a:rPr lang="en-GB" altLang="en-US" sz="2000" dirty="0" smtClean="0"/>
              <a:t>.</a:t>
            </a:r>
          </a:p>
          <a:p>
            <a:pPr lvl="2"/>
            <a:endParaRPr lang="en-GB" altLang="en-US" sz="2000" dirty="0"/>
          </a:p>
          <a:p>
            <a:r>
              <a:rPr lang="en-GB" altLang="en-US" sz="2000" dirty="0"/>
              <a:t>Words we don’t want to see – </a:t>
            </a:r>
            <a:endParaRPr lang="en-GB" altLang="en-US" sz="2000" dirty="0" smtClean="0"/>
          </a:p>
          <a:p>
            <a:pPr lvl="2"/>
            <a:r>
              <a:rPr lang="en-GB" altLang="en-US" sz="2000" dirty="0"/>
              <a:t>T</a:t>
            </a:r>
            <a:r>
              <a:rPr lang="en-GB" altLang="en-US" sz="2000" dirty="0" smtClean="0"/>
              <a:t>raining</a:t>
            </a:r>
            <a:r>
              <a:rPr lang="en-GB" altLang="en-US" sz="2000" dirty="0"/>
              <a:t>, management, supervision, replacement, general, usages, warranty, T&amp;S, prototype, repair, maintenance, feasibility, anything </a:t>
            </a:r>
            <a:r>
              <a:rPr lang="en-GB" altLang="en-US" sz="2000" dirty="0" err="1"/>
              <a:t>admin’y</a:t>
            </a:r>
            <a:r>
              <a:rPr lang="en-GB" altLang="en-US" sz="2000" dirty="0" smtClean="0"/>
              <a:t>.</a:t>
            </a:r>
          </a:p>
          <a:p>
            <a:pPr lvl="2"/>
            <a:endParaRPr lang="en-GB" altLang="en-US" sz="2000" dirty="0"/>
          </a:p>
          <a:p>
            <a:r>
              <a:rPr lang="en-GB" altLang="en-US" sz="2000" dirty="0"/>
              <a:t>Please notify any changes to any asset within 10 working days</a:t>
            </a:r>
            <a:r>
              <a:rPr lang="en-GB" altLang="en-US" sz="2000" dirty="0" smtClean="0"/>
              <a:t>.</a:t>
            </a:r>
            <a:endParaRPr lang="en-GB" altLang="en-US" sz="2000" dirty="0"/>
          </a:p>
        </p:txBody>
      </p:sp>
    </p:spTree>
    <p:extLst>
      <p:ext uri="{BB962C8B-B14F-4D97-AF65-F5344CB8AC3E}">
        <p14:creationId xmlns:p14="http://schemas.microsoft.com/office/powerpoint/2010/main" val="292819281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b="1" dirty="0"/>
              <a:t>Capital or Resource?</a:t>
            </a:r>
          </a:p>
        </p:txBody>
      </p:sp>
      <p:sp>
        <p:nvSpPr>
          <p:cNvPr id="3" name="TextBox 2"/>
          <p:cNvSpPr txBox="1"/>
          <p:nvPr/>
        </p:nvSpPr>
        <p:spPr>
          <a:xfrm>
            <a:off x="873932" y="1331640"/>
            <a:ext cx="7416824" cy="4247317"/>
          </a:xfrm>
          <a:prstGeom prst="rect">
            <a:avLst/>
          </a:prstGeom>
          <a:noFill/>
        </p:spPr>
        <p:txBody>
          <a:bodyPr wrap="square" rtlCol="0">
            <a:spAutoFit/>
          </a:bodyPr>
          <a:lstStyle/>
          <a:p>
            <a:r>
              <a:rPr lang="en-GB" dirty="0" smtClean="0"/>
              <a:t>Digital Solutions bought a plug and play server on 2</a:t>
            </a:r>
            <a:r>
              <a:rPr lang="en-GB" baseline="30000" dirty="0" smtClean="0"/>
              <a:t>nd</a:t>
            </a:r>
            <a:r>
              <a:rPr lang="en-GB" dirty="0" smtClean="0"/>
              <a:t> February 2018 costing £15k.</a:t>
            </a:r>
          </a:p>
          <a:p>
            <a:endParaRPr lang="en-GB" dirty="0"/>
          </a:p>
          <a:p>
            <a:r>
              <a:rPr lang="en-GB" dirty="0" smtClean="0"/>
              <a:t>It isn’t needed until 31</a:t>
            </a:r>
            <a:r>
              <a:rPr lang="en-GB" baseline="30000" dirty="0" smtClean="0"/>
              <a:t>st</a:t>
            </a:r>
            <a:r>
              <a:rPr lang="en-GB" dirty="0" smtClean="0"/>
              <a:t> July 2018 and is carefully stored away in its original unopened box.</a:t>
            </a:r>
          </a:p>
          <a:p>
            <a:endParaRPr lang="en-GB" dirty="0"/>
          </a:p>
          <a:p>
            <a:r>
              <a:rPr lang="en-GB" dirty="0" smtClean="0"/>
              <a:t>What should be the Date in service of the Asset?</a:t>
            </a:r>
          </a:p>
          <a:p>
            <a:endParaRPr lang="en-GB" dirty="0"/>
          </a:p>
          <a:p>
            <a:r>
              <a:rPr lang="en-GB" dirty="0" smtClean="0"/>
              <a:t>A - 2</a:t>
            </a:r>
            <a:r>
              <a:rPr lang="en-GB" baseline="30000" dirty="0" smtClean="0"/>
              <a:t>nd</a:t>
            </a:r>
            <a:r>
              <a:rPr lang="en-GB" dirty="0" smtClean="0"/>
              <a:t> February 2018</a:t>
            </a:r>
          </a:p>
          <a:p>
            <a:r>
              <a:rPr lang="en-GB" dirty="0" smtClean="0"/>
              <a:t>B – 31</a:t>
            </a:r>
            <a:r>
              <a:rPr lang="en-GB" baseline="30000" dirty="0" smtClean="0"/>
              <a:t>st</a:t>
            </a:r>
            <a:r>
              <a:rPr lang="en-GB" dirty="0" smtClean="0"/>
              <a:t> March 2018</a:t>
            </a:r>
          </a:p>
          <a:p>
            <a:r>
              <a:rPr lang="en-GB" dirty="0" smtClean="0"/>
              <a:t>C – 31</a:t>
            </a:r>
            <a:r>
              <a:rPr lang="en-GB" baseline="30000" dirty="0" smtClean="0"/>
              <a:t>st</a:t>
            </a:r>
            <a:r>
              <a:rPr lang="en-GB" dirty="0" smtClean="0"/>
              <a:t> July 2018</a:t>
            </a:r>
          </a:p>
          <a:p>
            <a:endParaRPr lang="en-GB" dirty="0"/>
          </a:p>
          <a:p>
            <a:r>
              <a:rPr lang="en-GB" dirty="0" smtClean="0">
                <a:solidFill>
                  <a:schemeClr val="bg1"/>
                </a:solidFill>
              </a:rPr>
              <a:t>The correct answer is when the asset is ready and available for use. This Is when its received as it is a plug and play and is capable of being used straight away. Regardless of the intention to store it.</a:t>
            </a:r>
            <a:endParaRPr lang="en-GB" dirty="0">
              <a:solidFill>
                <a:schemeClr val="bg1"/>
              </a:solidFill>
            </a:endParaRPr>
          </a:p>
        </p:txBody>
      </p:sp>
    </p:spTree>
    <p:extLst>
      <p:ext uri="{BB962C8B-B14F-4D97-AF65-F5344CB8AC3E}">
        <p14:creationId xmlns:p14="http://schemas.microsoft.com/office/powerpoint/2010/main" val="13630119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b="1" dirty="0"/>
              <a:t>Capital or Resource?</a:t>
            </a:r>
          </a:p>
        </p:txBody>
      </p:sp>
      <p:sp>
        <p:nvSpPr>
          <p:cNvPr id="3" name="TextBox 2"/>
          <p:cNvSpPr txBox="1"/>
          <p:nvPr/>
        </p:nvSpPr>
        <p:spPr>
          <a:xfrm>
            <a:off x="873932" y="1331640"/>
            <a:ext cx="7416824" cy="4247317"/>
          </a:xfrm>
          <a:prstGeom prst="rect">
            <a:avLst/>
          </a:prstGeom>
          <a:noFill/>
        </p:spPr>
        <p:txBody>
          <a:bodyPr wrap="square" rtlCol="0">
            <a:spAutoFit/>
          </a:bodyPr>
          <a:lstStyle/>
          <a:p>
            <a:r>
              <a:rPr lang="en-GB" dirty="0" smtClean="0"/>
              <a:t>Digital Solutions bought a plug and play server on 2</a:t>
            </a:r>
            <a:r>
              <a:rPr lang="en-GB" baseline="30000" dirty="0" smtClean="0"/>
              <a:t>nd</a:t>
            </a:r>
            <a:r>
              <a:rPr lang="en-GB" dirty="0" smtClean="0"/>
              <a:t> February 2018 costing £15k.</a:t>
            </a:r>
          </a:p>
          <a:p>
            <a:endParaRPr lang="en-GB" dirty="0"/>
          </a:p>
          <a:p>
            <a:r>
              <a:rPr lang="en-GB" dirty="0" smtClean="0"/>
              <a:t>It isn’t needed until 31</a:t>
            </a:r>
            <a:r>
              <a:rPr lang="en-GB" baseline="30000" dirty="0" smtClean="0"/>
              <a:t>st</a:t>
            </a:r>
            <a:r>
              <a:rPr lang="en-GB" dirty="0" smtClean="0"/>
              <a:t> July 2018 and is carefully stored away in its original unopened box.</a:t>
            </a:r>
          </a:p>
          <a:p>
            <a:endParaRPr lang="en-GB" dirty="0"/>
          </a:p>
          <a:p>
            <a:r>
              <a:rPr lang="en-GB" dirty="0" smtClean="0"/>
              <a:t>What should be the Date in service of the Asset?</a:t>
            </a:r>
          </a:p>
          <a:p>
            <a:endParaRPr lang="en-GB" dirty="0"/>
          </a:p>
          <a:p>
            <a:r>
              <a:rPr lang="en-GB" b="1" dirty="0" smtClean="0">
                <a:solidFill>
                  <a:schemeClr val="accent3">
                    <a:lumMod val="75000"/>
                  </a:schemeClr>
                </a:solidFill>
              </a:rPr>
              <a:t>A - 2</a:t>
            </a:r>
            <a:r>
              <a:rPr lang="en-GB" b="1" baseline="30000" dirty="0" smtClean="0">
                <a:solidFill>
                  <a:schemeClr val="accent3">
                    <a:lumMod val="75000"/>
                  </a:schemeClr>
                </a:solidFill>
              </a:rPr>
              <a:t>nd</a:t>
            </a:r>
            <a:r>
              <a:rPr lang="en-GB" b="1" dirty="0" smtClean="0">
                <a:solidFill>
                  <a:schemeClr val="accent3">
                    <a:lumMod val="75000"/>
                  </a:schemeClr>
                </a:solidFill>
              </a:rPr>
              <a:t> February 2018</a:t>
            </a:r>
          </a:p>
          <a:p>
            <a:r>
              <a:rPr lang="en-GB" b="1" dirty="0" smtClean="0">
                <a:solidFill>
                  <a:srgbClr val="FF0000"/>
                </a:solidFill>
              </a:rPr>
              <a:t>B – 31</a:t>
            </a:r>
            <a:r>
              <a:rPr lang="en-GB" b="1" baseline="30000" dirty="0" smtClean="0">
                <a:solidFill>
                  <a:srgbClr val="FF0000"/>
                </a:solidFill>
              </a:rPr>
              <a:t>st</a:t>
            </a:r>
            <a:r>
              <a:rPr lang="en-GB" b="1" dirty="0" smtClean="0">
                <a:solidFill>
                  <a:srgbClr val="FF0000"/>
                </a:solidFill>
              </a:rPr>
              <a:t> March 2018</a:t>
            </a:r>
          </a:p>
          <a:p>
            <a:r>
              <a:rPr lang="en-GB" b="1" dirty="0" smtClean="0">
                <a:solidFill>
                  <a:srgbClr val="FF0000"/>
                </a:solidFill>
              </a:rPr>
              <a:t>C – 31</a:t>
            </a:r>
            <a:r>
              <a:rPr lang="en-GB" b="1" baseline="30000" dirty="0" smtClean="0">
                <a:solidFill>
                  <a:srgbClr val="FF0000"/>
                </a:solidFill>
              </a:rPr>
              <a:t>st</a:t>
            </a:r>
            <a:r>
              <a:rPr lang="en-GB" b="1" dirty="0" smtClean="0">
                <a:solidFill>
                  <a:srgbClr val="FF0000"/>
                </a:solidFill>
              </a:rPr>
              <a:t> July 2018</a:t>
            </a:r>
          </a:p>
          <a:p>
            <a:endParaRPr lang="en-GB" dirty="0"/>
          </a:p>
          <a:p>
            <a:r>
              <a:rPr lang="en-GB" dirty="0" smtClean="0">
                <a:solidFill>
                  <a:schemeClr val="accent1">
                    <a:lumMod val="75000"/>
                  </a:schemeClr>
                </a:solidFill>
              </a:rPr>
              <a:t>The correct answer is when the asset is ready and available for use. This Is when its received as it is a plug and play and is capable of being used straight away. Regardless of the intention to store it.</a:t>
            </a:r>
            <a:endParaRPr lang="en-GB" dirty="0">
              <a:solidFill>
                <a:schemeClr val="accent1">
                  <a:lumMod val="75000"/>
                </a:schemeClr>
              </a:solidFill>
            </a:endParaRPr>
          </a:p>
        </p:txBody>
      </p:sp>
    </p:spTree>
    <p:extLst>
      <p:ext uri="{BB962C8B-B14F-4D97-AF65-F5344CB8AC3E}">
        <p14:creationId xmlns:p14="http://schemas.microsoft.com/office/powerpoint/2010/main" val="2989803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b="1" dirty="0"/>
              <a:t>Capital or Resource?</a:t>
            </a:r>
          </a:p>
        </p:txBody>
      </p:sp>
      <p:sp>
        <p:nvSpPr>
          <p:cNvPr id="4" name="TextBox 3"/>
          <p:cNvSpPr txBox="1"/>
          <p:nvPr/>
        </p:nvSpPr>
        <p:spPr>
          <a:xfrm>
            <a:off x="657908" y="1331640"/>
            <a:ext cx="7848872" cy="3970318"/>
          </a:xfrm>
          <a:prstGeom prst="rect">
            <a:avLst/>
          </a:prstGeom>
          <a:noFill/>
        </p:spPr>
        <p:txBody>
          <a:bodyPr wrap="square" rtlCol="0">
            <a:spAutoFit/>
          </a:bodyPr>
          <a:lstStyle/>
          <a:p>
            <a:pPr>
              <a:defRPr/>
            </a:pPr>
            <a:r>
              <a:rPr lang="en-US" altLang="en-US" dirty="0"/>
              <a:t>Project A is going to spend £4M replacing a beamline coming to the end of its life.</a:t>
            </a:r>
          </a:p>
          <a:p>
            <a:pPr>
              <a:defRPr/>
            </a:pPr>
            <a:r>
              <a:rPr lang="en-US" altLang="en-US" dirty="0"/>
              <a:t>The project has identified 10-15 assets (main beamline components) plus a further £26k on the cabin, cabin air </a:t>
            </a:r>
            <a:r>
              <a:rPr lang="en-US" altLang="en-US" dirty="0" smtClean="0"/>
              <a:t>conditioning and furniture.</a:t>
            </a:r>
            <a:endParaRPr lang="en-US" altLang="en-US" dirty="0"/>
          </a:p>
          <a:p>
            <a:pPr lvl="1">
              <a:defRPr/>
            </a:pPr>
            <a:r>
              <a:rPr lang="en-US" altLang="en-US" dirty="0"/>
              <a:t>11k- Cabin</a:t>
            </a:r>
          </a:p>
          <a:p>
            <a:pPr lvl="1">
              <a:defRPr/>
            </a:pPr>
            <a:r>
              <a:rPr lang="en-US" altLang="en-US" dirty="0"/>
              <a:t>8.3k- Cabin a/c</a:t>
            </a:r>
          </a:p>
          <a:p>
            <a:pPr lvl="1">
              <a:defRPr/>
            </a:pPr>
            <a:r>
              <a:rPr lang="en-US" altLang="en-US" dirty="0"/>
              <a:t>6.7k- Furniture</a:t>
            </a:r>
          </a:p>
          <a:p>
            <a:pPr lvl="1">
              <a:defRPr/>
            </a:pPr>
            <a:r>
              <a:rPr lang="en-US" altLang="en-US" dirty="0"/>
              <a:t>(All before tax)</a:t>
            </a:r>
          </a:p>
          <a:p>
            <a:pPr>
              <a:defRPr/>
            </a:pPr>
            <a:r>
              <a:rPr lang="en-US" altLang="en-US" dirty="0"/>
              <a:t>What is capital? </a:t>
            </a:r>
          </a:p>
          <a:p>
            <a:pPr>
              <a:defRPr/>
            </a:pPr>
            <a:endParaRPr lang="en-US" altLang="en-US" dirty="0">
              <a:solidFill>
                <a:schemeClr val="bg1"/>
              </a:solidFill>
            </a:endParaRPr>
          </a:p>
          <a:p>
            <a:pPr>
              <a:defRPr/>
            </a:pPr>
            <a:r>
              <a:rPr lang="en-US" altLang="en-US" dirty="0">
                <a:solidFill>
                  <a:schemeClr val="bg1"/>
                </a:solidFill>
              </a:rPr>
              <a:t>The £4M will be capital, the project has a clear structure with the 10-15 assets identified. Each should have its own task.</a:t>
            </a:r>
          </a:p>
          <a:p>
            <a:pPr>
              <a:defRPr/>
            </a:pPr>
            <a:r>
              <a:rPr lang="en-US" altLang="en-US" dirty="0">
                <a:solidFill>
                  <a:schemeClr val="bg1"/>
                </a:solidFill>
              </a:rPr>
              <a:t>The £26k expenditure on the cabin &amp; fittings will </a:t>
            </a:r>
            <a:r>
              <a:rPr lang="en-US" altLang="en-US" b="1" dirty="0">
                <a:solidFill>
                  <a:schemeClr val="bg1"/>
                </a:solidFill>
              </a:rPr>
              <a:t>depend </a:t>
            </a:r>
            <a:r>
              <a:rPr lang="en-US" altLang="en-US" dirty="0">
                <a:solidFill>
                  <a:schemeClr val="bg1"/>
                </a:solidFill>
              </a:rPr>
              <a:t>on whether the individual items i.e. the cabin, a/c, and furniture is over the </a:t>
            </a:r>
            <a:r>
              <a:rPr lang="en-US" altLang="en-US" dirty="0" err="1">
                <a:solidFill>
                  <a:schemeClr val="bg1"/>
                </a:solidFill>
              </a:rPr>
              <a:t>deminimus</a:t>
            </a:r>
            <a:r>
              <a:rPr lang="en-US" altLang="en-US" dirty="0">
                <a:solidFill>
                  <a:schemeClr val="bg1"/>
                </a:solidFill>
              </a:rPr>
              <a:t> £10k limit. If lower – then book to resource</a:t>
            </a:r>
            <a:r>
              <a:rPr lang="en-US" altLang="en-US" dirty="0" smtClean="0">
                <a:solidFill>
                  <a:schemeClr val="bg1"/>
                </a:solidFill>
              </a:rPr>
              <a:t>.</a:t>
            </a:r>
            <a:endParaRPr lang="en-US" altLang="en-US" dirty="0">
              <a:solidFill>
                <a:schemeClr val="bg1"/>
              </a:solidFill>
            </a:endParaRPr>
          </a:p>
        </p:txBody>
      </p:sp>
    </p:spTree>
    <p:extLst>
      <p:ext uri="{BB962C8B-B14F-4D97-AF65-F5344CB8AC3E}">
        <p14:creationId xmlns:p14="http://schemas.microsoft.com/office/powerpoint/2010/main" val="38815642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b="1" dirty="0"/>
              <a:t>Capital or Resource?</a:t>
            </a:r>
          </a:p>
        </p:txBody>
      </p:sp>
      <p:sp>
        <p:nvSpPr>
          <p:cNvPr id="4" name="TextBox 3"/>
          <p:cNvSpPr txBox="1"/>
          <p:nvPr/>
        </p:nvSpPr>
        <p:spPr>
          <a:xfrm>
            <a:off x="657908" y="1331640"/>
            <a:ext cx="7848872" cy="3970318"/>
          </a:xfrm>
          <a:prstGeom prst="rect">
            <a:avLst/>
          </a:prstGeom>
          <a:noFill/>
        </p:spPr>
        <p:txBody>
          <a:bodyPr wrap="square" rtlCol="0">
            <a:spAutoFit/>
          </a:bodyPr>
          <a:lstStyle/>
          <a:p>
            <a:pPr>
              <a:defRPr/>
            </a:pPr>
            <a:r>
              <a:rPr lang="en-US" altLang="en-US" dirty="0"/>
              <a:t>Project A is going to spend </a:t>
            </a:r>
            <a:r>
              <a:rPr lang="en-US" altLang="en-US" b="1" dirty="0">
                <a:solidFill>
                  <a:schemeClr val="accent3">
                    <a:lumMod val="75000"/>
                  </a:schemeClr>
                </a:solidFill>
              </a:rPr>
              <a:t>£4M </a:t>
            </a:r>
            <a:r>
              <a:rPr lang="en-US" altLang="en-US" dirty="0"/>
              <a:t>replacing a beamline coming to the end of its life.</a:t>
            </a:r>
          </a:p>
          <a:p>
            <a:pPr>
              <a:defRPr/>
            </a:pPr>
            <a:r>
              <a:rPr lang="en-US" altLang="en-US" dirty="0"/>
              <a:t>The project has identified 10-15 assets (main beamline components) plus a further £26k on the cabin, cabin air </a:t>
            </a:r>
            <a:r>
              <a:rPr lang="en-US" altLang="en-US" dirty="0" smtClean="0"/>
              <a:t>conditioning and furniture.</a:t>
            </a:r>
            <a:endParaRPr lang="en-US" altLang="en-US" dirty="0"/>
          </a:p>
          <a:p>
            <a:pPr lvl="1">
              <a:defRPr/>
            </a:pPr>
            <a:r>
              <a:rPr lang="en-US" altLang="en-US" b="1" dirty="0">
                <a:solidFill>
                  <a:schemeClr val="accent3">
                    <a:lumMod val="75000"/>
                  </a:schemeClr>
                </a:solidFill>
              </a:rPr>
              <a:t>11k- Cabin</a:t>
            </a:r>
          </a:p>
          <a:p>
            <a:pPr lvl="1">
              <a:defRPr/>
            </a:pPr>
            <a:r>
              <a:rPr lang="en-US" altLang="en-US" b="1" dirty="0">
                <a:solidFill>
                  <a:srgbClr val="FF0000"/>
                </a:solidFill>
              </a:rPr>
              <a:t>8.3k- Cabin a/c</a:t>
            </a:r>
          </a:p>
          <a:p>
            <a:pPr lvl="1">
              <a:defRPr/>
            </a:pPr>
            <a:r>
              <a:rPr lang="en-US" altLang="en-US" b="1" dirty="0">
                <a:solidFill>
                  <a:srgbClr val="FF0000"/>
                </a:solidFill>
              </a:rPr>
              <a:t>6.7k- Furniture</a:t>
            </a:r>
          </a:p>
          <a:p>
            <a:pPr lvl="1">
              <a:defRPr/>
            </a:pPr>
            <a:r>
              <a:rPr lang="en-US" altLang="en-US" dirty="0"/>
              <a:t>(All before tax)</a:t>
            </a:r>
          </a:p>
          <a:p>
            <a:pPr>
              <a:defRPr/>
            </a:pPr>
            <a:r>
              <a:rPr lang="en-US" altLang="en-US" dirty="0"/>
              <a:t>What is capital? </a:t>
            </a:r>
          </a:p>
          <a:p>
            <a:pPr>
              <a:defRPr/>
            </a:pPr>
            <a:endParaRPr lang="en-US" altLang="en-US" dirty="0"/>
          </a:p>
          <a:p>
            <a:pPr>
              <a:defRPr/>
            </a:pPr>
            <a:r>
              <a:rPr lang="en-US" altLang="en-US" dirty="0">
                <a:solidFill>
                  <a:schemeClr val="tx2"/>
                </a:solidFill>
              </a:rPr>
              <a:t>The £4M will be capital, the project has a clear structure with the 10-15 assets identified. Each should have its own task.</a:t>
            </a:r>
          </a:p>
          <a:p>
            <a:pPr>
              <a:defRPr/>
            </a:pPr>
            <a:r>
              <a:rPr lang="en-US" altLang="en-US" dirty="0">
                <a:solidFill>
                  <a:schemeClr val="tx2"/>
                </a:solidFill>
              </a:rPr>
              <a:t>The £26k expenditure on the cabin &amp; fittings will </a:t>
            </a:r>
            <a:r>
              <a:rPr lang="en-US" altLang="en-US" b="1" dirty="0">
                <a:solidFill>
                  <a:schemeClr val="tx2"/>
                </a:solidFill>
              </a:rPr>
              <a:t>depend </a:t>
            </a:r>
            <a:r>
              <a:rPr lang="en-US" altLang="en-US" dirty="0">
                <a:solidFill>
                  <a:schemeClr val="tx2"/>
                </a:solidFill>
              </a:rPr>
              <a:t>on whether the individual items i.e. the cabin, a/c, and furniture is over the </a:t>
            </a:r>
            <a:r>
              <a:rPr lang="en-US" altLang="en-US" dirty="0" err="1">
                <a:solidFill>
                  <a:schemeClr val="tx2"/>
                </a:solidFill>
              </a:rPr>
              <a:t>deminimus</a:t>
            </a:r>
            <a:r>
              <a:rPr lang="en-US" altLang="en-US" dirty="0">
                <a:solidFill>
                  <a:schemeClr val="tx2"/>
                </a:solidFill>
              </a:rPr>
              <a:t> £10k limit. If lower – then book to resource</a:t>
            </a:r>
            <a:r>
              <a:rPr lang="en-US" altLang="en-US" dirty="0" smtClean="0">
                <a:solidFill>
                  <a:schemeClr val="tx2"/>
                </a:solidFill>
              </a:rPr>
              <a:t>.</a:t>
            </a:r>
            <a:endParaRPr lang="en-US" altLang="en-US" dirty="0">
              <a:solidFill>
                <a:schemeClr val="tx2"/>
              </a:solidFill>
            </a:endParaRPr>
          </a:p>
        </p:txBody>
      </p:sp>
    </p:spTree>
    <p:extLst>
      <p:ext uri="{BB962C8B-B14F-4D97-AF65-F5344CB8AC3E}">
        <p14:creationId xmlns:p14="http://schemas.microsoft.com/office/powerpoint/2010/main" val="4497968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b="1" dirty="0"/>
              <a:t>Capital or Resource?</a:t>
            </a:r>
          </a:p>
        </p:txBody>
      </p:sp>
      <p:sp>
        <p:nvSpPr>
          <p:cNvPr id="3" name="TextBox 2"/>
          <p:cNvSpPr txBox="1"/>
          <p:nvPr/>
        </p:nvSpPr>
        <p:spPr>
          <a:xfrm>
            <a:off x="467544" y="1331640"/>
            <a:ext cx="7992888" cy="4801314"/>
          </a:xfrm>
          <a:prstGeom prst="rect">
            <a:avLst/>
          </a:prstGeom>
          <a:noFill/>
        </p:spPr>
        <p:txBody>
          <a:bodyPr wrap="square" rtlCol="0">
            <a:spAutoFit/>
          </a:bodyPr>
          <a:lstStyle/>
          <a:p>
            <a:pPr>
              <a:defRPr/>
            </a:pPr>
            <a:r>
              <a:rPr lang="en-US" altLang="en-US" dirty="0"/>
              <a:t>Further assessment has found that </a:t>
            </a:r>
            <a:r>
              <a:rPr lang="en-US" altLang="en-US" dirty="0" smtClean="0"/>
              <a:t>three </a:t>
            </a:r>
            <a:r>
              <a:rPr lang="en-US" altLang="en-US" dirty="0"/>
              <a:t>gantry cranes will need work on them in order for the beamline to operate safely:</a:t>
            </a:r>
          </a:p>
          <a:p>
            <a:pPr>
              <a:defRPr/>
            </a:pPr>
            <a:endParaRPr lang="en-US" altLang="en-US" dirty="0"/>
          </a:p>
          <a:p>
            <a:pPr lvl="1">
              <a:defRPr/>
            </a:pPr>
            <a:r>
              <a:rPr lang="en-US" altLang="en-US" dirty="0"/>
              <a:t>Crane 1 needs an upgrade to raise its lifting capacity to 25t- cost £11k </a:t>
            </a:r>
          </a:p>
          <a:p>
            <a:pPr lvl="1">
              <a:defRPr/>
            </a:pPr>
            <a:r>
              <a:rPr lang="en-US" altLang="en-US" dirty="0"/>
              <a:t>Crane 2 is being brought  back into service after 3 years of  inactivity. – £13k maintenance cost</a:t>
            </a:r>
          </a:p>
          <a:p>
            <a:pPr lvl="1">
              <a:defRPr/>
            </a:pPr>
            <a:r>
              <a:rPr lang="en-US" altLang="en-US" dirty="0"/>
              <a:t>Crane 3 needs a replacement part to restore it– £10k</a:t>
            </a:r>
          </a:p>
          <a:p>
            <a:pPr>
              <a:defRPr/>
            </a:pPr>
            <a:endParaRPr lang="en-US" altLang="en-US" dirty="0"/>
          </a:p>
          <a:p>
            <a:pPr>
              <a:defRPr/>
            </a:pPr>
            <a:r>
              <a:rPr lang="en-US" altLang="en-US" dirty="0"/>
              <a:t>Which is </a:t>
            </a:r>
            <a:r>
              <a:rPr lang="en-US" altLang="en-US" dirty="0" smtClean="0"/>
              <a:t> Capital </a:t>
            </a:r>
            <a:r>
              <a:rPr lang="en-US" altLang="en-US" dirty="0"/>
              <a:t>and which is resource?</a:t>
            </a:r>
          </a:p>
          <a:p>
            <a:pPr>
              <a:defRPr/>
            </a:pPr>
            <a:endParaRPr lang="en-US" altLang="en-US" dirty="0"/>
          </a:p>
          <a:p>
            <a:pPr>
              <a:defRPr/>
            </a:pPr>
            <a:r>
              <a:rPr lang="en-US" altLang="en-US" dirty="0">
                <a:solidFill>
                  <a:schemeClr val="bg1"/>
                </a:solidFill>
              </a:rPr>
              <a:t>Crane 1 is Capital- It is an upgrade that increases its value and is over 10k will score as capital as the crane’s performance is being improved beyond that originally installed.</a:t>
            </a:r>
          </a:p>
          <a:p>
            <a:pPr>
              <a:defRPr/>
            </a:pPr>
            <a:r>
              <a:rPr lang="en-US" altLang="en-US" dirty="0">
                <a:solidFill>
                  <a:schemeClr val="bg1"/>
                </a:solidFill>
              </a:rPr>
              <a:t>Crane 2 is Resource as it is merely an overhaul to bring the crane back to its </a:t>
            </a:r>
            <a:r>
              <a:rPr lang="en-US" altLang="en-US" dirty="0" smtClean="0">
                <a:solidFill>
                  <a:schemeClr val="bg1"/>
                </a:solidFill>
              </a:rPr>
              <a:t>o</a:t>
            </a:r>
          </a:p>
          <a:p>
            <a:pPr>
              <a:defRPr/>
            </a:pPr>
            <a:r>
              <a:rPr lang="en-US" altLang="en-US" dirty="0" err="1" smtClean="0">
                <a:solidFill>
                  <a:schemeClr val="bg1"/>
                </a:solidFill>
              </a:rPr>
              <a:t>riginal</a:t>
            </a:r>
            <a:r>
              <a:rPr lang="en-US" altLang="en-US" dirty="0" smtClean="0">
                <a:solidFill>
                  <a:schemeClr val="bg1"/>
                </a:solidFill>
              </a:rPr>
              <a:t> </a:t>
            </a:r>
            <a:r>
              <a:rPr lang="en-US" altLang="en-US" dirty="0">
                <a:solidFill>
                  <a:schemeClr val="bg1"/>
                </a:solidFill>
              </a:rPr>
              <a:t>working</a:t>
            </a:r>
          </a:p>
          <a:p>
            <a:pPr>
              <a:defRPr/>
            </a:pPr>
            <a:r>
              <a:rPr lang="en-US" altLang="en-US" dirty="0">
                <a:solidFill>
                  <a:schemeClr val="bg1"/>
                </a:solidFill>
              </a:rPr>
              <a:t>Crane 3 is not gaining extra value from its </a:t>
            </a:r>
            <a:endParaRPr lang="en-US" altLang="en-US" dirty="0" smtClean="0">
              <a:solidFill>
                <a:schemeClr val="bg1"/>
              </a:solidFill>
            </a:endParaRPr>
          </a:p>
          <a:p>
            <a:pPr>
              <a:defRPr/>
            </a:pPr>
            <a:r>
              <a:rPr lang="en-US" altLang="en-US" dirty="0" smtClean="0">
                <a:solidFill>
                  <a:schemeClr val="bg1"/>
                </a:solidFill>
              </a:rPr>
              <a:t>original </a:t>
            </a:r>
            <a:r>
              <a:rPr lang="en-US" altLang="en-US" dirty="0">
                <a:solidFill>
                  <a:schemeClr val="bg1"/>
                </a:solidFill>
              </a:rPr>
              <a:t>so must be a resource</a:t>
            </a:r>
          </a:p>
        </p:txBody>
      </p:sp>
    </p:spTree>
    <p:extLst>
      <p:ext uri="{BB962C8B-B14F-4D97-AF65-F5344CB8AC3E}">
        <p14:creationId xmlns:p14="http://schemas.microsoft.com/office/powerpoint/2010/main" val="255505875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b="1" dirty="0"/>
              <a:t>Capital or Resource?</a:t>
            </a:r>
          </a:p>
        </p:txBody>
      </p:sp>
      <p:sp>
        <p:nvSpPr>
          <p:cNvPr id="3" name="TextBox 2"/>
          <p:cNvSpPr txBox="1"/>
          <p:nvPr/>
        </p:nvSpPr>
        <p:spPr>
          <a:xfrm>
            <a:off x="467544" y="1331640"/>
            <a:ext cx="7992888" cy="4524315"/>
          </a:xfrm>
          <a:prstGeom prst="rect">
            <a:avLst/>
          </a:prstGeom>
          <a:noFill/>
        </p:spPr>
        <p:txBody>
          <a:bodyPr wrap="square" rtlCol="0">
            <a:spAutoFit/>
          </a:bodyPr>
          <a:lstStyle/>
          <a:p>
            <a:pPr>
              <a:defRPr/>
            </a:pPr>
            <a:r>
              <a:rPr lang="en-US" altLang="en-US" dirty="0"/>
              <a:t>Further assessment has found that </a:t>
            </a:r>
            <a:r>
              <a:rPr lang="en-US" altLang="en-US" dirty="0" smtClean="0"/>
              <a:t>three </a:t>
            </a:r>
            <a:r>
              <a:rPr lang="en-US" altLang="en-US" dirty="0"/>
              <a:t>gantry cranes will need work on them in order for the beamline to operate safely:</a:t>
            </a:r>
          </a:p>
          <a:p>
            <a:pPr>
              <a:defRPr/>
            </a:pPr>
            <a:endParaRPr lang="en-US" altLang="en-US" dirty="0"/>
          </a:p>
          <a:p>
            <a:pPr lvl="1">
              <a:defRPr/>
            </a:pPr>
            <a:r>
              <a:rPr lang="en-US" altLang="en-US" b="1" dirty="0">
                <a:solidFill>
                  <a:schemeClr val="accent3">
                    <a:lumMod val="75000"/>
                  </a:schemeClr>
                </a:solidFill>
              </a:rPr>
              <a:t>Crane 1 needs an upgrade to raise its lifting capacity to 25t- cost £11k </a:t>
            </a:r>
          </a:p>
          <a:p>
            <a:pPr lvl="1">
              <a:defRPr/>
            </a:pPr>
            <a:r>
              <a:rPr lang="en-US" altLang="en-US" b="1" dirty="0">
                <a:solidFill>
                  <a:srgbClr val="FF0000"/>
                </a:solidFill>
              </a:rPr>
              <a:t>Crane 2 is being brought  back into service after 3 years of  inactivity. – £13k maintenance cost</a:t>
            </a:r>
          </a:p>
          <a:p>
            <a:pPr lvl="1">
              <a:defRPr/>
            </a:pPr>
            <a:r>
              <a:rPr lang="en-US" altLang="en-US" b="1" dirty="0">
                <a:solidFill>
                  <a:srgbClr val="FF0000"/>
                </a:solidFill>
              </a:rPr>
              <a:t>Crane 3 needs a replacement part to restore it– £10k</a:t>
            </a:r>
          </a:p>
          <a:p>
            <a:pPr>
              <a:defRPr/>
            </a:pPr>
            <a:endParaRPr lang="en-US" altLang="en-US" dirty="0"/>
          </a:p>
          <a:p>
            <a:pPr>
              <a:defRPr/>
            </a:pPr>
            <a:r>
              <a:rPr lang="en-US" altLang="en-US" dirty="0"/>
              <a:t>Which is </a:t>
            </a:r>
            <a:r>
              <a:rPr lang="en-US" altLang="en-US" dirty="0" smtClean="0"/>
              <a:t> Capital </a:t>
            </a:r>
            <a:r>
              <a:rPr lang="en-US" altLang="en-US" dirty="0"/>
              <a:t>and which is resource?</a:t>
            </a:r>
          </a:p>
          <a:p>
            <a:pPr>
              <a:defRPr/>
            </a:pPr>
            <a:endParaRPr lang="en-US" altLang="en-US" dirty="0"/>
          </a:p>
          <a:p>
            <a:pPr>
              <a:defRPr/>
            </a:pPr>
            <a:r>
              <a:rPr lang="en-US" altLang="en-US" dirty="0">
                <a:solidFill>
                  <a:schemeClr val="accent1">
                    <a:lumMod val="75000"/>
                  </a:schemeClr>
                </a:solidFill>
              </a:rPr>
              <a:t>Crane 1 is Capital- It is an upgrade that increases its value and is over 10k will score as capital as the crane’s performance is being improved beyond that originally installed.</a:t>
            </a:r>
          </a:p>
          <a:p>
            <a:pPr>
              <a:defRPr/>
            </a:pPr>
            <a:r>
              <a:rPr lang="en-US" altLang="en-US" dirty="0">
                <a:solidFill>
                  <a:schemeClr val="accent1">
                    <a:lumMod val="75000"/>
                  </a:schemeClr>
                </a:solidFill>
              </a:rPr>
              <a:t>Crane 2 is Resource as it is merely an overhaul to bring the crane back to its original working</a:t>
            </a:r>
          </a:p>
          <a:p>
            <a:pPr>
              <a:defRPr/>
            </a:pPr>
            <a:r>
              <a:rPr lang="en-US" altLang="en-US" dirty="0">
                <a:solidFill>
                  <a:schemeClr val="accent1">
                    <a:lumMod val="75000"/>
                  </a:schemeClr>
                </a:solidFill>
              </a:rPr>
              <a:t>Crane 3 is not gaining extra value from its original so must be a resource</a:t>
            </a:r>
          </a:p>
        </p:txBody>
      </p:sp>
    </p:spTree>
    <p:extLst>
      <p:ext uri="{BB962C8B-B14F-4D97-AF65-F5344CB8AC3E}">
        <p14:creationId xmlns:p14="http://schemas.microsoft.com/office/powerpoint/2010/main" val="196525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highlightClick="1"/>
          </p:cNvPr>
          <p:cNvPicPr>
            <a:picLocks noChangeAspect="1"/>
          </p:cNvPicPr>
          <p:nvPr/>
        </p:nvPicPr>
        <p:blipFill rotWithShape="1">
          <a:blip r:embed="rId4"/>
          <a:srcRect r="66364"/>
          <a:stretch/>
        </p:blipFill>
        <p:spPr>
          <a:xfrm>
            <a:off x="2371725" y="836712"/>
            <a:ext cx="1480195" cy="1504950"/>
          </a:xfrm>
          <a:prstGeom prst="rect">
            <a:avLst/>
          </a:prstGeom>
        </p:spPr>
      </p:pic>
      <p:sp>
        <p:nvSpPr>
          <p:cNvPr id="6" name="Title 1"/>
          <p:cNvSpPr txBox="1">
            <a:spLocks/>
          </p:cNvSpPr>
          <p:nvPr/>
        </p:nvSpPr>
        <p:spPr>
          <a:xfrm>
            <a:off x="1979712" y="121870"/>
            <a:ext cx="7056784" cy="986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smtClean="0"/>
              <a:t>Tools Available – Finance web pages</a:t>
            </a:r>
            <a:endParaRPr lang="en-GB" sz="3600" b="1" dirty="0"/>
          </a:p>
        </p:txBody>
      </p:sp>
      <p:grpSp>
        <p:nvGrpSpPr>
          <p:cNvPr id="11" name="Group 10"/>
          <p:cNvGrpSpPr/>
          <p:nvPr/>
        </p:nvGrpSpPr>
        <p:grpSpPr>
          <a:xfrm>
            <a:off x="179513" y="2276872"/>
            <a:ext cx="2664295" cy="2736304"/>
            <a:chOff x="179512" y="2780928"/>
            <a:chExt cx="3282989" cy="2736304"/>
          </a:xfrm>
        </p:grpSpPr>
        <p:pic>
          <p:nvPicPr>
            <p:cNvPr id="9" name="Picture 8"/>
            <p:cNvPicPr>
              <a:picLocks noChangeAspect="1"/>
            </p:cNvPicPr>
            <p:nvPr/>
          </p:nvPicPr>
          <p:blipFill rotWithShape="1">
            <a:blip r:embed="rId5"/>
            <a:srcRect t="7317"/>
            <a:stretch/>
          </p:blipFill>
          <p:spPr>
            <a:xfrm>
              <a:off x="179512" y="2780928"/>
              <a:ext cx="3282989" cy="2736304"/>
            </a:xfrm>
            <a:prstGeom prst="rect">
              <a:avLst/>
            </a:prstGeom>
          </p:spPr>
        </p:pic>
        <p:sp>
          <p:nvSpPr>
            <p:cNvPr id="10" name="Rectangle 9"/>
            <p:cNvSpPr/>
            <p:nvPr/>
          </p:nvSpPr>
          <p:spPr>
            <a:xfrm>
              <a:off x="1691680" y="3429000"/>
              <a:ext cx="1770821"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2" name="Picture 11"/>
          <p:cNvPicPr>
            <a:picLocks noChangeAspect="1"/>
          </p:cNvPicPr>
          <p:nvPr/>
        </p:nvPicPr>
        <p:blipFill rotWithShape="1">
          <a:blip r:embed="rId6"/>
          <a:srcRect t="7402" r="12278"/>
          <a:stretch/>
        </p:blipFill>
        <p:spPr>
          <a:xfrm>
            <a:off x="2843808" y="2348880"/>
            <a:ext cx="2657034" cy="2736304"/>
          </a:xfrm>
          <a:prstGeom prst="rect">
            <a:avLst/>
          </a:prstGeom>
        </p:spPr>
      </p:pic>
      <p:grpSp>
        <p:nvGrpSpPr>
          <p:cNvPr id="3" name="Group 2"/>
          <p:cNvGrpSpPr/>
          <p:nvPr/>
        </p:nvGrpSpPr>
        <p:grpSpPr>
          <a:xfrm>
            <a:off x="5508104" y="2348880"/>
            <a:ext cx="3635896" cy="4104456"/>
            <a:chOff x="5508104" y="2348880"/>
            <a:chExt cx="3635896" cy="4104456"/>
          </a:xfrm>
        </p:grpSpPr>
        <p:pic>
          <p:nvPicPr>
            <p:cNvPr id="13" name="Picture 12"/>
            <p:cNvPicPr>
              <a:picLocks noChangeAspect="1"/>
            </p:cNvPicPr>
            <p:nvPr/>
          </p:nvPicPr>
          <p:blipFill rotWithShape="1">
            <a:blip r:embed="rId7"/>
            <a:srcRect t="1877" r="4938" b="11838"/>
            <a:stretch/>
          </p:blipFill>
          <p:spPr>
            <a:xfrm>
              <a:off x="5508104" y="2348880"/>
              <a:ext cx="3635896" cy="4104456"/>
            </a:xfrm>
            <a:prstGeom prst="rect">
              <a:avLst/>
            </a:prstGeom>
          </p:spPr>
        </p:pic>
        <p:pic>
          <p:nvPicPr>
            <p:cNvPr id="2" name="Picture 1"/>
            <p:cNvPicPr>
              <a:picLocks noChangeAspect="1"/>
            </p:cNvPicPr>
            <p:nvPr/>
          </p:nvPicPr>
          <p:blipFill rotWithShape="1">
            <a:blip r:embed="rId8"/>
            <a:srcRect r="6755" b="6269"/>
            <a:stretch/>
          </p:blipFill>
          <p:spPr>
            <a:xfrm>
              <a:off x="7380312" y="5809590"/>
              <a:ext cx="1584176" cy="643746"/>
            </a:xfrm>
            <a:prstGeom prst="rect">
              <a:avLst/>
            </a:prstGeom>
          </p:spPr>
        </p:pic>
      </p:grpSp>
      <p:pic>
        <p:nvPicPr>
          <p:cNvPr id="15" name="Picture 14">
            <a:hlinkClick r:id="rId9" highlightClick="1"/>
          </p:cNvPr>
          <p:cNvPicPr>
            <a:picLocks noChangeAspect="1"/>
          </p:cNvPicPr>
          <p:nvPr/>
        </p:nvPicPr>
        <p:blipFill rotWithShape="1">
          <a:blip r:embed="rId4"/>
          <a:srcRect l="65260" r="-1"/>
          <a:stretch/>
        </p:blipFill>
        <p:spPr>
          <a:xfrm>
            <a:off x="5279756" y="816206"/>
            <a:ext cx="1528752" cy="1504950"/>
          </a:xfrm>
          <a:prstGeom prst="rect">
            <a:avLst/>
          </a:prstGeom>
        </p:spPr>
      </p:pic>
      <p:pic>
        <p:nvPicPr>
          <p:cNvPr id="16" name="Picture 15">
            <a:hlinkClick r:id="rId10" highlightClick="1"/>
          </p:cNvPr>
          <p:cNvPicPr>
            <a:picLocks noChangeAspect="1"/>
          </p:cNvPicPr>
          <p:nvPr/>
        </p:nvPicPr>
        <p:blipFill rotWithShape="1">
          <a:blip r:embed="rId4"/>
          <a:srcRect l="32008" r="33629"/>
          <a:stretch/>
        </p:blipFill>
        <p:spPr>
          <a:xfrm>
            <a:off x="3797914" y="836712"/>
            <a:ext cx="1512168" cy="1504950"/>
          </a:xfrm>
          <a:prstGeom prst="rect">
            <a:avLst/>
          </a:prstGeom>
        </p:spPr>
      </p:pic>
      <p:sp>
        <p:nvSpPr>
          <p:cNvPr id="14" name="Right Arrow 13"/>
          <p:cNvSpPr/>
          <p:nvPr/>
        </p:nvSpPr>
        <p:spPr>
          <a:xfrm>
            <a:off x="179513" y="1085131"/>
            <a:ext cx="2088232" cy="1008112"/>
          </a:xfrm>
          <a:prstGeom prst="rightArrow">
            <a:avLst/>
          </a:prstGeom>
          <a:ln/>
          <a:effectLst>
            <a:outerShdw blurRad="50800" dist="38100" algn="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600" b="1" dirty="0" smtClean="0"/>
              <a:t>Click the buttons </a:t>
            </a:r>
          </a:p>
          <a:p>
            <a:pPr algn="ctr"/>
            <a:r>
              <a:rPr lang="en-GB" sz="1600" dirty="0" smtClean="0"/>
              <a:t>to go to Web Pages  </a:t>
            </a:r>
            <a:endParaRPr lang="en-GB" sz="1600" dirty="0"/>
          </a:p>
        </p:txBody>
      </p:sp>
    </p:spTree>
    <p:extLst>
      <p:ext uri="{BB962C8B-B14F-4D97-AF65-F5344CB8AC3E}">
        <p14:creationId xmlns:p14="http://schemas.microsoft.com/office/powerpoint/2010/main" val="309421688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b="1" dirty="0"/>
              <a:t>Capital or Resource?</a:t>
            </a:r>
          </a:p>
        </p:txBody>
      </p:sp>
      <p:sp>
        <p:nvSpPr>
          <p:cNvPr id="3" name="TextBox 2"/>
          <p:cNvSpPr txBox="1"/>
          <p:nvPr/>
        </p:nvSpPr>
        <p:spPr>
          <a:xfrm>
            <a:off x="467544" y="1331640"/>
            <a:ext cx="8064896" cy="3693319"/>
          </a:xfrm>
          <a:prstGeom prst="rect">
            <a:avLst/>
          </a:prstGeom>
          <a:noFill/>
        </p:spPr>
        <p:txBody>
          <a:bodyPr wrap="square" rtlCol="0">
            <a:spAutoFit/>
          </a:bodyPr>
          <a:lstStyle/>
          <a:p>
            <a:pPr>
              <a:defRPr/>
            </a:pPr>
            <a:r>
              <a:rPr lang="en-GB" dirty="0"/>
              <a:t>Project </a:t>
            </a:r>
            <a:r>
              <a:rPr lang="en-GB" dirty="0" smtClean="0"/>
              <a:t>B </a:t>
            </a:r>
            <a:r>
              <a:rPr lang="en-GB" dirty="0"/>
              <a:t>plans to spend £40k on a number of projects on building R125 - 	</a:t>
            </a:r>
          </a:p>
          <a:p>
            <a:pPr>
              <a:defRPr/>
            </a:pPr>
            <a:r>
              <a:rPr lang="en-GB" dirty="0"/>
              <a:t>	£8k on new essential chain link fencing,</a:t>
            </a:r>
          </a:p>
          <a:p>
            <a:pPr>
              <a:defRPr/>
            </a:pPr>
            <a:r>
              <a:rPr lang="en-GB" dirty="0"/>
              <a:t>	£7k on upgrading the door swipe system, 	</a:t>
            </a:r>
          </a:p>
          <a:p>
            <a:pPr>
              <a:defRPr/>
            </a:pPr>
            <a:r>
              <a:rPr lang="en-GB" dirty="0"/>
              <a:t>	£7k on a new air conditioning unit for the Muon Lab, and </a:t>
            </a:r>
          </a:p>
          <a:p>
            <a:pPr>
              <a:defRPr/>
            </a:pPr>
            <a:r>
              <a:rPr lang="en-GB" dirty="0"/>
              <a:t>	£18k on </a:t>
            </a:r>
            <a:r>
              <a:rPr lang="en-GB" dirty="0" smtClean="0"/>
              <a:t>landscaping of grounds and trees.</a:t>
            </a:r>
            <a:endParaRPr lang="en-GB" dirty="0"/>
          </a:p>
          <a:p>
            <a:pPr>
              <a:defRPr/>
            </a:pPr>
            <a:r>
              <a:rPr lang="en-GB" dirty="0"/>
              <a:t>	</a:t>
            </a:r>
          </a:p>
          <a:p>
            <a:pPr>
              <a:defRPr/>
            </a:pPr>
            <a:r>
              <a:rPr lang="en-GB" dirty="0"/>
              <a:t>What is capital?</a:t>
            </a:r>
          </a:p>
          <a:p>
            <a:pPr>
              <a:defRPr/>
            </a:pPr>
            <a:endParaRPr lang="en-GB" dirty="0"/>
          </a:p>
          <a:p>
            <a:pPr>
              <a:defRPr/>
            </a:pPr>
            <a:r>
              <a:rPr lang="en-GB" b="1" dirty="0">
                <a:solidFill>
                  <a:schemeClr val="bg1"/>
                </a:solidFill>
              </a:rPr>
              <a:t>None</a:t>
            </a:r>
            <a:r>
              <a:rPr lang="en-GB" dirty="0">
                <a:solidFill>
                  <a:schemeClr val="bg1"/>
                </a:solidFill>
              </a:rPr>
              <a:t> of the above will be capitalised, the fencing, door swipe and air-conditioning are all capital but are three separate assets and consequently fail the &gt;£10k test. </a:t>
            </a:r>
          </a:p>
          <a:p>
            <a:pPr>
              <a:defRPr/>
            </a:pPr>
            <a:r>
              <a:rPr lang="en-GB" dirty="0">
                <a:solidFill>
                  <a:schemeClr val="bg1"/>
                </a:solidFill>
              </a:rPr>
              <a:t>The landscaping work is not capital spend, as it is unlikely to improve the buildings performance or useful life.</a:t>
            </a:r>
          </a:p>
          <a:p>
            <a:endParaRPr lang="en-GB" dirty="0"/>
          </a:p>
        </p:txBody>
      </p:sp>
    </p:spTree>
    <p:extLst>
      <p:ext uri="{BB962C8B-B14F-4D97-AF65-F5344CB8AC3E}">
        <p14:creationId xmlns:p14="http://schemas.microsoft.com/office/powerpoint/2010/main" val="8904538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b="1" dirty="0"/>
              <a:t>Capital or Resource?</a:t>
            </a:r>
          </a:p>
        </p:txBody>
      </p:sp>
      <p:sp>
        <p:nvSpPr>
          <p:cNvPr id="3" name="TextBox 2"/>
          <p:cNvSpPr txBox="1"/>
          <p:nvPr/>
        </p:nvSpPr>
        <p:spPr>
          <a:xfrm>
            <a:off x="467544" y="1331640"/>
            <a:ext cx="8064896" cy="3693319"/>
          </a:xfrm>
          <a:prstGeom prst="rect">
            <a:avLst/>
          </a:prstGeom>
          <a:noFill/>
        </p:spPr>
        <p:txBody>
          <a:bodyPr wrap="square" rtlCol="0">
            <a:spAutoFit/>
          </a:bodyPr>
          <a:lstStyle/>
          <a:p>
            <a:pPr>
              <a:defRPr/>
            </a:pPr>
            <a:r>
              <a:rPr lang="en-GB" dirty="0"/>
              <a:t>Project </a:t>
            </a:r>
            <a:r>
              <a:rPr lang="en-GB" dirty="0" smtClean="0"/>
              <a:t>B </a:t>
            </a:r>
            <a:r>
              <a:rPr lang="en-GB" dirty="0"/>
              <a:t>plans to spend £40k on a number of projects on building R125 - 	</a:t>
            </a:r>
          </a:p>
          <a:p>
            <a:pPr>
              <a:defRPr/>
            </a:pPr>
            <a:r>
              <a:rPr lang="en-GB" dirty="0"/>
              <a:t>	</a:t>
            </a:r>
            <a:r>
              <a:rPr lang="en-GB" b="1" dirty="0">
                <a:solidFill>
                  <a:srgbClr val="FF0000"/>
                </a:solidFill>
              </a:rPr>
              <a:t>£8k on new essential chain link fencing,</a:t>
            </a:r>
          </a:p>
          <a:p>
            <a:pPr>
              <a:defRPr/>
            </a:pPr>
            <a:r>
              <a:rPr lang="en-GB" b="1" dirty="0">
                <a:solidFill>
                  <a:srgbClr val="FF0000"/>
                </a:solidFill>
              </a:rPr>
              <a:t>	£7k on upgrading the door swipe system, 	</a:t>
            </a:r>
          </a:p>
          <a:p>
            <a:pPr>
              <a:defRPr/>
            </a:pPr>
            <a:r>
              <a:rPr lang="en-GB" b="1" dirty="0">
                <a:solidFill>
                  <a:srgbClr val="FF0000"/>
                </a:solidFill>
              </a:rPr>
              <a:t>	£7k on a new air conditioning unit for the Muon Lab, and </a:t>
            </a:r>
          </a:p>
          <a:p>
            <a:pPr>
              <a:defRPr/>
            </a:pPr>
            <a:r>
              <a:rPr lang="en-GB" b="1" dirty="0">
                <a:solidFill>
                  <a:srgbClr val="FF0000"/>
                </a:solidFill>
              </a:rPr>
              <a:t>	£18k on </a:t>
            </a:r>
            <a:r>
              <a:rPr lang="en-GB" b="1" dirty="0" smtClean="0">
                <a:solidFill>
                  <a:srgbClr val="FF0000"/>
                </a:solidFill>
              </a:rPr>
              <a:t>landscaping of grounds and trees.</a:t>
            </a:r>
            <a:endParaRPr lang="en-GB" b="1" dirty="0">
              <a:solidFill>
                <a:srgbClr val="FF0000"/>
              </a:solidFill>
            </a:endParaRPr>
          </a:p>
          <a:p>
            <a:pPr>
              <a:defRPr/>
            </a:pPr>
            <a:r>
              <a:rPr lang="en-GB" dirty="0"/>
              <a:t>	</a:t>
            </a:r>
          </a:p>
          <a:p>
            <a:pPr>
              <a:defRPr/>
            </a:pPr>
            <a:r>
              <a:rPr lang="en-GB" dirty="0"/>
              <a:t>What is capital?</a:t>
            </a:r>
          </a:p>
          <a:p>
            <a:pPr>
              <a:defRPr/>
            </a:pPr>
            <a:endParaRPr lang="en-GB" dirty="0"/>
          </a:p>
          <a:p>
            <a:pPr>
              <a:defRPr/>
            </a:pPr>
            <a:r>
              <a:rPr lang="en-GB" b="1" dirty="0">
                <a:solidFill>
                  <a:schemeClr val="accent1">
                    <a:lumMod val="75000"/>
                  </a:schemeClr>
                </a:solidFill>
              </a:rPr>
              <a:t>None</a:t>
            </a:r>
            <a:r>
              <a:rPr lang="en-GB" dirty="0">
                <a:solidFill>
                  <a:schemeClr val="accent1">
                    <a:lumMod val="75000"/>
                  </a:schemeClr>
                </a:solidFill>
              </a:rPr>
              <a:t> of the above will be capitalised, the fencing, door swipe and air-conditioning are all capital but are three separate assets and consequently fail the &gt;£10k test. </a:t>
            </a:r>
          </a:p>
          <a:p>
            <a:pPr>
              <a:defRPr/>
            </a:pPr>
            <a:r>
              <a:rPr lang="en-GB" dirty="0">
                <a:solidFill>
                  <a:schemeClr val="accent1">
                    <a:lumMod val="75000"/>
                  </a:schemeClr>
                </a:solidFill>
              </a:rPr>
              <a:t>The landscaping work is not capital spend, as it is unlikely to improve the buildings performance or useful life.</a:t>
            </a:r>
          </a:p>
          <a:p>
            <a:endParaRPr lang="en-GB" dirty="0"/>
          </a:p>
        </p:txBody>
      </p:sp>
    </p:spTree>
    <p:extLst>
      <p:ext uri="{BB962C8B-B14F-4D97-AF65-F5344CB8AC3E}">
        <p14:creationId xmlns:p14="http://schemas.microsoft.com/office/powerpoint/2010/main" val="13046758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b="1" dirty="0"/>
              <a:t>Capital or Resource?</a:t>
            </a:r>
          </a:p>
        </p:txBody>
      </p:sp>
      <p:sp>
        <p:nvSpPr>
          <p:cNvPr id="3" name="TextBox 2"/>
          <p:cNvSpPr txBox="1"/>
          <p:nvPr/>
        </p:nvSpPr>
        <p:spPr>
          <a:xfrm>
            <a:off x="549896" y="1052737"/>
            <a:ext cx="7982544" cy="4524315"/>
          </a:xfrm>
          <a:prstGeom prst="rect">
            <a:avLst/>
          </a:prstGeom>
          <a:noFill/>
        </p:spPr>
        <p:txBody>
          <a:bodyPr wrap="square" rtlCol="0">
            <a:spAutoFit/>
          </a:bodyPr>
          <a:lstStyle/>
          <a:p>
            <a:pPr>
              <a:defRPr/>
            </a:pPr>
            <a:r>
              <a:rPr lang="en-GB" sz="1600" dirty="0"/>
              <a:t>Project C incurs a large amount of labour and third party cost on an asset that is proving difficult to design, configure, commission, and to get to work. As a result over 50% of the project cost is labour.</a:t>
            </a:r>
          </a:p>
          <a:p>
            <a:pPr lvl="1">
              <a:defRPr/>
            </a:pPr>
            <a:r>
              <a:rPr lang="en-GB" sz="1600" dirty="0"/>
              <a:t>Design costs- 10k</a:t>
            </a:r>
          </a:p>
          <a:p>
            <a:pPr lvl="1">
              <a:defRPr/>
            </a:pPr>
            <a:r>
              <a:rPr lang="en-GB" sz="1600" dirty="0"/>
              <a:t>Configure- 20k</a:t>
            </a:r>
          </a:p>
          <a:p>
            <a:pPr lvl="1">
              <a:defRPr/>
            </a:pPr>
            <a:r>
              <a:rPr lang="en-GB" sz="1600" dirty="0"/>
              <a:t>Commission- 50k</a:t>
            </a:r>
          </a:p>
          <a:p>
            <a:pPr lvl="1">
              <a:defRPr/>
            </a:pPr>
            <a:r>
              <a:rPr lang="en-GB" sz="1600" dirty="0"/>
              <a:t>Attempt #1- 5k</a:t>
            </a:r>
          </a:p>
          <a:p>
            <a:pPr lvl="1">
              <a:defRPr/>
            </a:pPr>
            <a:r>
              <a:rPr lang="en-GB" sz="1600" dirty="0"/>
              <a:t>Attempt #2- 10k</a:t>
            </a:r>
          </a:p>
          <a:p>
            <a:pPr lvl="1">
              <a:defRPr/>
            </a:pPr>
            <a:r>
              <a:rPr lang="en-GB" sz="1600" dirty="0"/>
              <a:t>Successful attempt- 15k</a:t>
            </a:r>
          </a:p>
          <a:p>
            <a:pPr>
              <a:defRPr/>
            </a:pPr>
            <a:endParaRPr lang="en-GB" sz="1600" dirty="0"/>
          </a:p>
          <a:p>
            <a:pPr>
              <a:defRPr/>
            </a:pPr>
            <a:r>
              <a:rPr lang="en-GB" sz="1600" dirty="0"/>
              <a:t>What elements above are </a:t>
            </a:r>
            <a:r>
              <a:rPr lang="en-GB" sz="1600" dirty="0" err="1"/>
              <a:t>capitalisable</a:t>
            </a:r>
            <a:r>
              <a:rPr lang="en-GB" sz="1600" dirty="0"/>
              <a:t>?</a:t>
            </a:r>
          </a:p>
          <a:p>
            <a:pPr>
              <a:defRPr/>
            </a:pPr>
            <a:endParaRPr lang="en-GB" sz="1600" dirty="0"/>
          </a:p>
          <a:p>
            <a:pPr>
              <a:defRPr/>
            </a:pPr>
            <a:r>
              <a:rPr lang="en-GB" sz="1600" dirty="0">
                <a:solidFill>
                  <a:schemeClr val="bg1"/>
                </a:solidFill>
              </a:rPr>
              <a:t>The cost of an asset should only reflect the actual cost in its construction and commissioning, all the cost spent trying different methods to get the asset to work cannot be reflected in its cost, only the cost that resulted in the asset successfully working.  </a:t>
            </a:r>
          </a:p>
          <a:p>
            <a:pPr>
              <a:defRPr/>
            </a:pPr>
            <a:r>
              <a:rPr lang="en-GB" sz="1600" dirty="0">
                <a:solidFill>
                  <a:schemeClr val="bg1"/>
                </a:solidFill>
              </a:rPr>
              <a:t>Labour cost of a physical asset should normally represent no more than 30-35%, in rare cases 40%. Any more than this may indicate poor project management, poor design work, or reflects the application of science during the construction of the capital asset.</a:t>
            </a:r>
          </a:p>
        </p:txBody>
      </p:sp>
    </p:spTree>
    <p:extLst>
      <p:ext uri="{BB962C8B-B14F-4D97-AF65-F5344CB8AC3E}">
        <p14:creationId xmlns:p14="http://schemas.microsoft.com/office/powerpoint/2010/main" val="2282711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b="1" dirty="0"/>
              <a:t>Capital or Resource?</a:t>
            </a:r>
          </a:p>
        </p:txBody>
      </p:sp>
      <p:sp>
        <p:nvSpPr>
          <p:cNvPr id="3" name="TextBox 2"/>
          <p:cNvSpPr txBox="1"/>
          <p:nvPr/>
        </p:nvSpPr>
        <p:spPr>
          <a:xfrm>
            <a:off x="549896" y="1052737"/>
            <a:ext cx="7982544" cy="4524315"/>
          </a:xfrm>
          <a:prstGeom prst="rect">
            <a:avLst/>
          </a:prstGeom>
          <a:noFill/>
        </p:spPr>
        <p:txBody>
          <a:bodyPr wrap="square" rtlCol="0">
            <a:spAutoFit/>
          </a:bodyPr>
          <a:lstStyle/>
          <a:p>
            <a:pPr>
              <a:defRPr/>
            </a:pPr>
            <a:r>
              <a:rPr lang="en-GB" sz="1600" dirty="0"/>
              <a:t>Project C incurs a large amount of labour and third party cost on an asset that is proving difficult to design, configure, commission, and to get to work. As a result over 50% of the project cost is labour.</a:t>
            </a:r>
          </a:p>
          <a:p>
            <a:pPr lvl="1">
              <a:defRPr/>
            </a:pPr>
            <a:r>
              <a:rPr lang="en-GB" sz="1600" b="1" dirty="0">
                <a:solidFill>
                  <a:schemeClr val="accent3">
                    <a:lumMod val="75000"/>
                  </a:schemeClr>
                </a:solidFill>
              </a:rPr>
              <a:t>Design costs- 10k</a:t>
            </a:r>
          </a:p>
          <a:p>
            <a:pPr lvl="1">
              <a:defRPr/>
            </a:pPr>
            <a:r>
              <a:rPr lang="en-GB" sz="1600" b="1" dirty="0">
                <a:solidFill>
                  <a:schemeClr val="accent3">
                    <a:lumMod val="75000"/>
                  </a:schemeClr>
                </a:solidFill>
              </a:rPr>
              <a:t>Configure- 20k</a:t>
            </a:r>
          </a:p>
          <a:p>
            <a:pPr lvl="1">
              <a:defRPr/>
            </a:pPr>
            <a:r>
              <a:rPr lang="en-GB" sz="1600" b="1" dirty="0">
                <a:solidFill>
                  <a:schemeClr val="accent3">
                    <a:lumMod val="75000"/>
                  </a:schemeClr>
                </a:solidFill>
              </a:rPr>
              <a:t>Commission- 50k</a:t>
            </a:r>
          </a:p>
          <a:p>
            <a:pPr lvl="1">
              <a:defRPr/>
            </a:pPr>
            <a:r>
              <a:rPr lang="en-GB" sz="1600" b="1" dirty="0">
                <a:solidFill>
                  <a:srgbClr val="FF0000"/>
                </a:solidFill>
              </a:rPr>
              <a:t>Attempt #1- 5k</a:t>
            </a:r>
          </a:p>
          <a:p>
            <a:pPr lvl="1">
              <a:defRPr/>
            </a:pPr>
            <a:r>
              <a:rPr lang="en-GB" sz="1600" b="1" dirty="0">
                <a:solidFill>
                  <a:srgbClr val="FF0000"/>
                </a:solidFill>
              </a:rPr>
              <a:t>Attempt #2- 10k</a:t>
            </a:r>
          </a:p>
          <a:p>
            <a:pPr lvl="1">
              <a:defRPr/>
            </a:pPr>
            <a:r>
              <a:rPr lang="en-GB" sz="1600" b="1" dirty="0">
                <a:solidFill>
                  <a:schemeClr val="accent3">
                    <a:lumMod val="75000"/>
                  </a:schemeClr>
                </a:solidFill>
              </a:rPr>
              <a:t>Successful attempt- 15k</a:t>
            </a:r>
          </a:p>
          <a:p>
            <a:pPr>
              <a:defRPr/>
            </a:pPr>
            <a:endParaRPr lang="en-GB" sz="1600" dirty="0"/>
          </a:p>
          <a:p>
            <a:pPr>
              <a:defRPr/>
            </a:pPr>
            <a:r>
              <a:rPr lang="en-GB" sz="1600" dirty="0"/>
              <a:t>What elements above are </a:t>
            </a:r>
            <a:r>
              <a:rPr lang="en-GB" sz="1600" dirty="0" err="1"/>
              <a:t>capitalisable</a:t>
            </a:r>
            <a:r>
              <a:rPr lang="en-GB" sz="1600" dirty="0"/>
              <a:t>?</a:t>
            </a:r>
          </a:p>
          <a:p>
            <a:pPr>
              <a:defRPr/>
            </a:pPr>
            <a:endParaRPr lang="en-GB" sz="1600" dirty="0"/>
          </a:p>
          <a:p>
            <a:pPr>
              <a:defRPr/>
            </a:pPr>
            <a:r>
              <a:rPr lang="en-GB" sz="1600" dirty="0">
                <a:solidFill>
                  <a:schemeClr val="tx2"/>
                </a:solidFill>
              </a:rPr>
              <a:t>The cost of an asset should only reflect the actual cost in its construction and commissioning, all the cost spent trying different methods to get the asset to work cannot be reflected in its cost, only the cost that resulted in the asset successfully working.  </a:t>
            </a:r>
          </a:p>
          <a:p>
            <a:pPr>
              <a:defRPr/>
            </a:pPr>
            <a:r>
              <a:rPr lang="en-GB" sz="1600" dirty="0">
                <a:solidFill>
                  <a:schemeClr val="tx2"/>
                </a:solidFill>
              </a:rPr>
              <a:t>Labour cost of a physical asset should normally represent no more than 30-35%, in rare cases 40%. Any more than this may indicate poor project management, poor design work, or reflects the application of science during the construction of the capital asset.</a:t>
            </a:r>
          </a:p>
        </p:txBody>
      </p:sp>
    </p:spTree>
    <p:extLst>
      <p:ext uri="{BB962C8B-B14F-4D97-AF65-F5344CB8AC3E}">
        <p14:creationId xmlns:p14="http://schemas.microsoft.com/office/powerpoint/2010/main" val="60613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4864"/>
            <a:ext cx="8229600" cy="1143000"/>
          </a:xfrm>
        </p:spPr>
        <p:txBody>
          <a:bodyPr/>
          <a:lstStyle/>
          <a:p>
            <a:r>
              <a:rPr lang="en-GB" b="1" dirty="0" smtClean="0"/>
              <a:t>Questions</a:t>
            </a:r>
            <a:endParaRPr lang="en-GB" b="1" dirty="0"/>
          </a:p>
        </p:txBody>
      </p:sp>
      <p:sp>
        <p:nvSpPr>
          <p:cNvPr id="3" name="Content Placeholder 2"/>
          <p:cNvSpPr>
            <a:spLocks noGrp="1"/>
          </p:cNvSpPr>
          <p:nvPr>
            <p:ph idx="1"/>
          </p:nvPr>
        </p:nvSpPr>
        <p:spPr/>
        <p:txBody>
          <a:bodyPr/>
          <a:lstStyle/>
          <a:p>
            <a:pPr marL="0" indent="0">
              <a:buNone/>
            </a:pPr>
            <a:endParaRPr lang="en-GB" dirty="0" smtClean="0"/>
          </a:p>
          <a:p>
            <a:endParaRPr lang="en-GB" dirty="0"/>
          </a:p>
        </p:txBody>
      </p:sp>
    </p:spTree>
    <p:extLst>
      <p:ext uri="{BB962C8B-B14F-4D97-AF65-F5344CB8AC3E}">
        <p14:creationId xmlns:p14="http://schemas.microsoft.com/office/powerpoint/2010/main" val="408263506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32656"/>
            <a:ext cx="8229600" cy="1143000"/>
          </a:xfrm>
        </p:spPr>
        <p:txBody>
          <a:bodyPr>
            <a:normAutofit/>
          </a:bodyPr>
          <a:lstStyle/>
          <a:p>
            <a:r>
              <a:rPr lang="en-GB" sz="3200" b="1" dirty="0" smtClean="0"/>
              <a:t>Call email or just pop in to see us</a:t>
            </a:r>
            <a:endParaRPr lang="en-GB" sz="3200" b="1" dirty="0"/>
          </a:p>
        </p:txBody>
      </p:sp>
      <p:sp>
        <p:nvSpPr>
          <p:cNvPr id="3" name="Content Placeholder 2"/>
          <p:cNvSpPr>
            <a:spLocks noGrp="1"/>
          </p:cNvSpPr>
          <p:nvPr>
            <p:ph idx="1"/>
          </p:nvPr>
        </p:nvSpPr>
        <p:spPr/>
        <p:txBody>
          <a:bodyPr>
            <a:normAutofit fontScale="77500" lnSpcReduction="20000"/>
          </a:bodyPr>
          <a:lstStyle/>
          <a:p>
            <a:pPr>
              <a:lnSpc>
                <a:spcPct val="120000"/>
              </a:lnSpc>
              <a:defRPr/>
            </a:pPr>
            <a:r>
              <a:rPr lang="en-GB" dirty="0"/>
              <a:t>The </a:t>
            </a:r>
            <a:r>
              <a:rPr lang="en-GB" dirty="0" smtClean="0"/>
              <a:t>Capital Management </a:t>
            </a:r>
            <a:r>
              <a:rPr lang="en-GB" dirty="0"/>
              <a:t>Team </a:t>
            </a:r>
            <a:r>
              <a:rPr lang="en-GB" dirty="0" smtClean="0"/>
              <a:t>are a </a:t>
            </a:r>
            <a:r>
              <a:rPr lang="en-GB" dirty="0"/>
              <a:t>friendly bunch, </a:t>
            </a:r>
            <a:r>
              <a:rPr lang="en-GB" dirty="0" smtClean="0"/>
              <a:t>and we are always happy to help with any queries.</a:t>
            </a:r>
          </a:p>
          <a:p>
            <a:pPr>
              <a:lnSpc>
                <a:spcPct val="120000"/>
              </a:lnSpc>
              <a:defRPr/>
            </a:pPr>
            <a:endParaRPr lang="en-GB" dirty="0"/>
          </a:p>
          <a:p>
            <a:pPr>
              <a:lnSpc>
                <a:spcPct val="120000"/>
              </a:lnSpc>
              <a:defRPr/>
            </a:pPr>
            <a:r>
              <a:rPr lang="en-GB" dirty="0"/>
              <a:t>We encourage you to ask for assistance from you Management Accountant, Business Partner or any of the Capital Management </a:t>
            </a:r>
            <a:r>
              <a:rPr lang="en-GB" dirty="0" smtClean="0"/>
              <a:t>Team </a:t>
            </a:r>
            <a:r>
              <a:rPr lang="en-GB" dirty="0"/>
              <a:t>if clarification is needed.  </a:t>
            </a:r>
            <a:endParaRPr lang="en-GB" dirty="0" smtClean="0"/>
          </a:p>
          <a:p>
            <a:pPr>
              <a:lnSpc>
                <a:spcPct val="120000"/>
              </a:lnSpc>
              <a:defRPr/>
            </a:pPr>
            <a:endParaRPr lang="en-GB" dirty="0" smtClean="0"/>
          </a:p>
          <a:p>
            <a:pPr>
              <a:lnSpc>
                <a:spcPct val="120000"/>
              </a:lnSpc>
              <a:defRPr/>
            </a:pPr>
            <a:r>
              <a:rPr lang="en-GB" dirty="0"/>
              <a:t>Based at RAL (R1 Upper Ground North) we cover all STFC locations.</a:t>
            </a:r>
          </a:p>
          <a:p>
            <a:pPr>
              <a:defRPr/>
            </a:pPr>
            <a:endParaRPr lang="en-GB" b="1" dirty="0">
              <a:solidFill>
                <a:schemeClr val="accent1">
                  <a:lumMod val="50000"/>
                </a:schemeClr>
              </a:solidFill>
            </a:endParaRPr>
          </a:p>
          <a:p>
            <a:endParaRPr lang="en-GB" dirty="0"/>
          </a:p>
        </p:txBody>
      </p:sp>
    </p:spTree>
    <p:extLst>
      <p:ext uri="{BB962C8B-B14F-4D97-AF65-F5344CB8AC3E}">
        <p14:creationId xmlns:p14="http://schemas.microsoft.com/office/powerpoint/2010/main" val="419968585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84" y="1998608"/>
            <a:ext cx="8229600" cy="1143000"/>
          </a:xfrm>
        </p:spPr>
        <p:txBody>
          <a:bodyPr>
            <a:normAutofit fontScale="90000"/>
          </a:bodyPr>
          <a:lstStyle/>
          <a:p>
            <a:r>
              <a:rPr lang="en-GB" b="1" dirty="0" smtClean="0"/>
              <a:t>Thank you for attending.</a:t>
            </a:r>
            <a:br>
              <a:rPr lang="en-GB" b="1" dirty="0" smtClean="0"/>
            </a:br>
            <a:endParaRPr lang="en-GB" b="1" dirty="0"/>
          </a:p>
        </p:txBody>
      </p:sp>
      <p:sp>
        <p:nvSpPr>
          <p:cNvPr id="3" name="Content Placeholder 2"/>
          <p:cNvSpPr>
            <a:spLocks noGrp="1"/>
          </p:cNvSpPr>
          <p:nvPr>
            <p:ph idx="1"/>
          </p:nvPr>
        </p:nvSpPr>
        <p:spPr/>
        <p:txBody>
          <a:bodyPr/>
          <a:lstStyle/>
          <a:p>
            <a:pPr marL="0" indent="0">
              <a:buNone/>
            </a:pPr>
            <a:endParaRPr lang="en-GB" dirty="0" smtClean="0"/>
          </a:p>
          <a:p>
            <a:endParaRPr lang="en-GB" dirty="0"/>
          </a:p>
        </p:txBody>
      </p:sp>
      <p:sp>
        <p:nvSpPr>
          <p:cNvPr id="4" name="TextBox 3"/>
          <p:cNvSpPr txBox="1"/>
          <p:nvPr/>
        </p:nvSpPr>
        <p:spPr>
          <a:xfrm>
            <a:off x="461256" y="3540015"/>
            <a:ext cx="7704856" cy="646331"/>
          </a:xfrm>
          <a:prstGeom prst="rect">
            <a:avLst/>
          </a:prstGeom>
          <a:noFill/>
        </p:spPr>
        <p:txBody>
          <a:bodyPr wrap="square" rtlCol="0">
            <a:spAutoFit/>
          </a:bodyPr>
          <a:lstStyle/>
          <a:p>
            <a:pPr algn="ctr"/>
            <a:r>
              <a:rPr lang="en-GB" dirty="0" smtClean="0"/>
              <a:t>If you would like to provide us any feedback please email the </a:t>
            </a:r>
            <a:r>
              <a:rPr lang="en-GB" dirty="0" smtClean="0">
                <a:hlinkClick r:id="rId3"/>
              </a:rPr>
              <a:t>STFCFIXEDASSETS@stfc.ac.uk</a:t>
            </a:r>
            <a:r>
              <a:rPr lang="en-GB" dirty="0" smtClean="0"/>
              <a:t> inbox.</a:t>
            </a:r>
            <a:endParaRPr lang="en-GB" dirty="0"/>
          </a:p>
        </p:txBody>
      </p:sp>
    </p:spTree>
    <p:extLst>
      <p:ext uri="{BB962C8B-B14F-4D97-AF65-F5344CB8AC3E}">
        <p14:creationId xmlns:p14="http://schemas.microsoft.com/office/powerpoint/2010/main" val="12104375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444" y="476672"/>
            <a:ext cx="6923112" cy="1008112"/>
          </a:xfrm>
        </p:spPr>
        <p:txBody>
          <a:bodyPr>
            <a:normAutofit/>
          </a:bodyPr>
          <a:lstStyle/>
          <a:p>
            <a:r>
              <a:rPr lang="en-GB" sz="3600" b="1" dirty="0" smtClean="0"/>
              <a:t>  Guidance </a:t>
            </a:r>
            <a:r>
              <a:rPr lang="en-GB" sz="3600" b="1" dirty="0"/>
              <a:t>– found </a:t>
            </a:r>
            <a:r>
              <a:rPr lang="en-GB" sz="3600" b="1" dirty="0" smtClean="0"/>
              <a:t>on Sharepoint</a:t>
            </a:r>
            <a:endParaRPr lang="en-GB" sz="3600" b="1" dirty="0"/>
          </a:p>
        </p:txBody>
      </p:sp>
      <p:sp>
        <p:nvSpPr>
          <p:cNvPr id="3" name="Content Placeholder 2"/>
          <p:cNvSpPr>
            <a:spLocks noGrp="1"/>
          </p:cNvSpPr>
          <p:nvPr>
            <p:ph idx="1"/>
          </p:nvPr>
        </p:nvSpPr>
        <p:spPr>
          <a:xfrm>
            <a:off x="539552" y="1484784"/>
            <a:ext cx="8064896" cy="3888432"/>
          </a:xfrm>
        </p:spPr>
        <p:txBody>
          <a:bodyPr>
            <a:noAutofit/>
          </a:bodyPr>
          <a:lstStyle/>
          <a:p>
            <a:r>
              <a:rPr lang="en-GB" sz="2400" dirty="0" smtClean="0"/>
              <a:t>Under Financial Accounting </a:t>
            </a:r>
            <a:endParaRPr lang="en-GB" sz="2400" dirty="0"/>
          </a:p>
          <a:p>
            <a:pPr lvl="1"/>
            <a:r>
              <a:rPr lang="en-GB" sz="2000" dirty="0">
                <a:hlinkClick r:id="rId3"/>
              </a:rPr>
              <a:t>Capital or Resource</a:t>
            </a:r>
            <a:r>
              <a:rPr lang="en-GB" sz="2000" dirty="0"/>
              <a:t> PP </a:t>
            </a:r>
            <a:r>
              <a:rPr lang="en-GB" sz="2000" dirty="0" smtClean="0"/>
              <a:t>(Sharepoint).</a:t>
            </a:r>
            <a:endParaRPr lang="en-GB" sz="2000" dirty="0"/>
          </a:p>
          <a:p>
            <a:pPr lvl="1"/>
            <a:r>
              <a:rPr lang="en-GB" sz="2000" dirty="0" smtClean="0">
                <a:hlinkClick r:id="rId4"/>
              </a:rPr>
              <a:t>Common </a:t>
            </a:r>
            <a:r>
              <a:rPr lang="en-GB" sz="2000" dirty="0">
                <a:hlinkClick r:id="rId4"/>
              </a:rPr>
              <a:t>Errors from Assets</a:t>
            </a:r>
            <a:r>
              <a:rPr lang="en-GB" sz="2000" dirty="0"/>
              <a:t>  </a:t>
            </a:r>
            <a:r>
              <a:rPr lang="en-GB" sz="2000" dirty="0" smtClean="0"/>
              <a:t>PP(Sharepoint</a:t>
            </a:r>
            <a:r>
              <a:rPr lang="en-GB" sz="2000" dirty="0"/>
              <a:t>)</a:t>
            </a:r>
          </a:p>
          <a:p>
            <a:pPr lvl="1"/>
            <a:r>
              <a:rPr lang="en-GB" sz="2000" dirty="0" smtClean="0">
                <a:hlinkClick r:id="rId4"/>
              </a:rPr>
              <a:t>Guidance </a:t>
            </a:r>
            <a:r>
              <a:rPr lang="en-GB" sz="2000" dirty="0">
                <a:hlinkClick r:id="rId4"/>
              </a:rPr>
              <a:t>Note for </a:t>
            </a:r>
            <a:r>
              <a:rPr lang="en-GB" sz="2000" dirty="0" smtClean="0">
                <a:hlinkClick r:id="rId4"/>
              </a:rPr>
              <a:t>MA’s and Project Teams </a:t>
            </a:r>
            <a:r>
              <a:rPr lang="en-GB" sz="2000" dirty="0"/>
              <a:t>– Word doc (Sharepoint</a:t>
            </a:r>
            <a:r>
              <a:rPr lang="en-GB" sz="2000" dirty="0" smtClean="0"/>
              <a:t>)</a:t>
            </a:r>
          </a:p>
          <a:p>
            <a:pPr marL="0" indent="0">
              <a:buNone/>
            </a:pPr>
            <a:endParaRPr lang="en-GB" sz="2400" dirty="0" smtClean="0"/>
          </a:p>
          <a:p>
            <a:r>
              <a:rPr lang="en-GB" sz="2400" dirty="0" smtClean="0"/>
              <a:t>Under </a:t>
            </a:r>
            <a:r>
              <a:rPr lang="en-GB" sz="2400" dirty="0"/>
              <a:t>Financial </a:t>
            </a:r>
            <a:r>
              <a:rPr lang="en-GB" sz="2400" dirty="0" smtClean="0"/>
              <a:t>Management &amp; Business Support</a:t>
            </a:r>
            <a:endParaRPr lang="en-GB" sz="1600" dirty="0"/>
          </a:p>
          <a:p>
            <a:pPr lvl="1"/>
            <a:r>
              <a:rPr lang="en-GB" sz="2000" dirty="0">
                <a:hlinkClick r:id="rId5"/>
              </a:rPr>
              <a:t>STFC Management Accountant Role </a:t>
            </a:r>
            <a:r>
              <a:rPr lang="en-GB" sz="2000" dirty="0"/>
              <a:t>– Word doc(Sharepoint)</a:t>
            </a:r>
          </a:p>
          <a:p>
            <a:endParaRPr lang="en-GB" sz="2400" dirty="0"/>
          </a:p>
          <a:p>
            <a:r>
              <a:rPr lang="en-GB" sz="2400" dirty="0"/>
              <a:t>Also STFC Logistics web page has the </a:t>
            </a:r>
            <a:r>
              <a:rPr lang="en-GB" sz="2400" dirty="0">
                <a:hlinkClick r:id="rId6"/>
              </a:rPr>
              <a:t>Property Disposals </a:t>
            </a:r>
            <a:r>
              <a:rPr lang="en-GB" sz="2400" dirty="0"/>
              <a:t>link.</a:t>
            </a:r>
          </a:p>
          <a:p>
            <a:endParaRPr lang="en-GB" sz="2400" dirty="0" smtClean="0"/>
          </a:p>
          <a:p>
            <a:endParaRPr lang="en-GB" sz="2400" dirty="0" smtClean="0"/>
          </a:p>
          <a:p>
            <a:endParaRPr lang="en-GB" sz="2400" dirty="0" smtClean="0"/>
          </a:p>
          <a:p>
            <a:endParaRPr lang="en-GB" sz="2400" dirty="0"/>
          </a:p>
        </p:txBody>
      </p:sp>
    </p:spTree>
    <p:extLst>
      <p:ext uri="{BB962C8B-B14F-4D97-AF65-F5344CB8AC3E}">
        <p14:creationId xmlns:p14="http://schemas.microsoft.com/office/powerpoint/2010/main" val="220313332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ormAutofit/>
          </a:bodyPr>
          <a:lstStyle/>
          <a:p>
            <a:r>
              <a:rPr lang="en-GB" sz="3600" b="1" dirty="0"/>
              <a:t>Capital Project Set-Up Templates</a:t>
            </a:r>
          </a:p>
        </p:txBody>
      </p:sp>
      <p:sp>
        <p:nvSpPr>
          <p:cNvPr id="3" name="Content Placeholder 2"/>
          <p:cNvSpPr>
            <a:spLocks noGrp="1"/>
          </p:cNvSpPr>
          <p:nvPr>
            <p:ph idx="1"/>
          </p:nvPr>
        </p:nvSpPr>
        <p:spPr>
          <a:xfrm>
            <a:off x="457200" y="1451917"/>
            <a:ext cx="8229600" cy="4785395"/>
          </a:xfrm>
        </p:spPr>
        <p:txBody>
          <a:bodyPr>
            <a:normAutofit/>
          </a:bodyPr>
          <a:lstStyle/>
          <a:p>
            <a:pPr marL="0" indent="0">
              <a:buNone/>
            </a:pPr>
            <a:r>
              <a:rPr lang="en-GB" dirty="0"/>
              <a:t>To help set up Capital Projects on Oracle we have the following templates to use as a guide-</a:t>
            </a:r>
          </a:p>
          <a:p>
            <a:endParaRPr lang="en-GB" dirty="0"/>
          </a:p>
          <a:p>
            <a:r>
              <a:rPr lang="en-GB" dirty="0"/>
              <a:t>Buildings;</a:t>
            </a:r>
          </a:p>
          <a:p>
            <a:r>
              <a:rPr lang="en-GB" dirty="0"/>
              <a:t>Lab refurbishment;</a:t>
            </a:r>
          </a:p>
          <a:p>
            <a:r>
              <a:rPr lang="en-GB" dirty="0"/>
              <a:t>Single large asset developed over many years;</a:t>
            </a:r>
          </a:p>
          <a:p>
            <a:r>
              <a:rPr lang="en-GB" dirty="0"/>
              <a:t>Single small to medium sized asset;</a:t>
            </a:r>
          </a:p>
          <a:p>
            <a:r>
              <a:rPr lang="en-GB" dirty="0"/>
              <a:t>Multiple assets</a:t>
            </a:r>
            <a:r>
              <a:rPr lang="en-GB" dirty="0" smtClean="0"/>
              <a:t>.</a:t>
            </a:r>
            <a:endParaRPr lang="en-GB" dirty="0"/>
          </a:p>
        </p:txBody>
      </p:sp>
    </p:spTree>
    <p:extLst>
      <p:ext uri="{BB962C8B-B14F-4D97-AF65-F5344CB8AC3E}">
        <p14:creationId xmlns:p14="http://schemas.microsoft.com/office/powerpoint/2010/main" val="379091474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1784"/>
            <a:ext cx="8496944" cy="1143000"/>
          </a:xfrm>
        </p:spPr>
        <p:txBody>
          <a:bodyPr>
            <a:noAutofit/>
          </a:bodyPr>
          <a:lstStyle/>
          <a:p>
            <a:r>
              <a:rPr lang="en-GB" sz="3600" b="1" dirty="0"/>
              <a:t>Roles and Responsibilities</a:t>
            </a:r>
            <a:br>
              <a:rPr lang="en-GB" sz="3600" b="1" dirty="0"/>
            </a:br>
            <a:r>
              <a:rPr lang="en-GB" sz="3600" b="1" dirty="0"/>
              <a:t>The </a:t>
            </a:r>
            <a:r>
              <a:rPr lang="en-GB" sz="3600" b="1" dirty="0" smtClean="0"/>
              <a:t>Role of the Capital Management Team</a:t>
            </a:r>
            <a:endParaRPr lang="en-GB" sz="3600" b="1" dirty="0"/>
          </a:p>
        </p:txBody>
      </p:sp>
      <p:sp>
        <p:nvSpPr>
          <p:cNvPr id="3" name="Content Placeholder 2"/>
          <p:cNvSpPr>
            <a:spLocks noGrp="1"/>
          </p:cNvSpPr>
          <p:nvPr>
            <p:ph idx="1"/>
          </p:nvPr>
        </p:nvSpPr>
        <p:spPr/>
        <p:txBody>
          <a:bodyPr>
            <a:normAutofit fontScale="70000" lnSpcReduction="20000"/>
          </a:bodyPr>
          <a:lstStyle/>
          <a:p>
            <a:pPr>
              <a:lnSpc>
                <a:spcPct val="120000"/>
              </a:lnSpc>
            </a:pPr>
            <a:r>
              <a:rPr lang="en-GB" dirty="0"/>
              <a:t>Maintain </a:t>
            </a:r>
            <a:r>
              <a:rPr lang="en-GB" dirty="0" smtClean="0"/>
              <a:t>the </a:t>
            </a:r>
            <a:r>
              <a:rPr lang="en-GB" dirty="0"/>
              <a:t>STFC Fixed Asset Register (</a:t>
            </a:r>
            <a:r>
              <a:rPr lang="en-GB" dirty="0" smtClean="0"/>
              <a:t>FAR);</a:t>
            </a:r>
          </a:p>
          <a:p>
            <a:pPr>
              <a:lnSpc>
                <a:spcPct val="120000"/>
              </a:lnSpc>
            </a:pPr>
            <a:r>
              <a:rPr lang="en-GB" dirty="0" smtClean="0"/>
              <a:t>Ensure the FAR is an accurate representation of our assets.</a:t>
            </a:r>
          </a:p>
          <a:p>
            <a:pPr>
              <a:lnSpc>
                <a:spcPct val="120000"/>
              </a:lnSpc>
            </a:pPr>
            <a:r>
              <a:rPr lang="en-GB" dirty="0"/>
              <a:t>Carry out a rolling programme of verifying every asset entry on the FAR to keep it up to date</a:t>
            </a:r>
            <a:r>
              <a:rPr lang="en-GB" dirty="0" smtClean="0"/>
              <a:t>;</a:t>
            </a:r>
          </a:p>
          <a:p>
            <a:pPr>
              <a:lnSpc>
                <a:spcPct val="120000"/>
              </a:lnSpc>
            </a:pPr>
            <a:r>
              <a:rPr lang="en-GB" dirty="0" smtClean="0"/>
              <a:t>Review all Capital Spend and ensure new assets are added to the FAR and spend on existing asset upgrades is accounted for correctly.</a:t>
            </a:r>
            <a:endParaRPr lang="en-GB" dirty="0"/>
          </a:p>
          <a:p>
            <a:pPr>
              <a:lnSpc>
                <a:spcPct val="120000"/>
              </a:lnSpc>
            </a:pPr>
            <a:r>
              <a:rPr lang="en-GB" dirty="0"/>
              <a:t>Advise on what can be classed as capital</a:t>
            </a:r>
            <a:r>
              <a:rPr lang="en-GB" dirty="0" smtClean="0"/>
              <a:t>;</a:t>
            </a:r>
            <a:endParaRPr lang="en-GB" dirty="0"/>
          </a:p>
          <a:p>
            <a:pPr>
              <a:lnSpc>
                <a:spcPct val="120000"/>
              </a:lnSpc>
            </a:pPr>
            <a:r>
              <a:rPr lang="en-GB" dirty="0"/>
              <a:t>Advise on the best Capital Project structure to facilitate asset creation; </a:t>
            </a:r>
          </a:p>
          <a:p>
            <a:pPr>
              <a:lnSpc>
                <a:spcPct val="120000"/>
              </a:lnSpc>
            </a:pPr>
            <a:r>
              <a:rPr lang="en-GB" dirty="0"/>
              <a:t>Review capital costs looking for costs that should be classed as </a:t>
            </a:r>
            <a:r>
              <a:rPr lang="en-GB" dirty="0" smtClean="0"/>
              <a:t>resource and vice versa; </a:t>
            </a:r>
            <a:endParaRPr lang="en-GB" dirty="0"/>
          </a:p>
          <a:p>
            <a:endParaRPr lang="en-GB" dirty="0"/>
          </a:p>
        </p:txBody>
      </p:sp>
    </p:spTree>
    <p:extLst>
      <p:ext uri="{BB962C8B-B14F-4D97-AF65-F5344CB8AC3E}">
        <p14:creationId xmlns:p14="http://schemas.microsoft.com/office/powerpoint/2010/main" val="362581753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age" ma:contentTypeID="0x010100C568DB52D9D0A14D9B2FDCC96666E9F2007948130EC3DB064584E219954237AF3900A53404CAA9458C40A3FABF0519D19036" ma:contentTypeVersion="2" ma:contentTypeDescription="Page is a system content type template created by the Publishing Resources feature. The column templates from Page will be added to all Pages libraries created by the Publishing feature." ma:contentTypeScope="" ma:versionID="3797050814c9e42194bebf62023af567">
  <xsd:schema xmlns:xsd="http://www.w3.org/2001/XMLSchema" xmlns:xs="http://www.w3.org/2001/XMLSchema" xmlns:p="http://schemas.microsoft.com/office/2006/metadata/properties" xmlns:ns1="http://schemas.microsoft.com/sharepoint/v3" targetNamespace="http://schemas.microsoft.com/office/2006/metadata/properties" ma:root="true" ma:fieldsID="d2352f5f6ebb7d0e9cf8adfc9693d0b1" ns1:_="">
    <xsd:import namespace="http://schemas.microsoft.com/sharepoint/v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IsFurlPage" minOccurs="0"/>
                <xsd:element ref="ns1:SeoBrowserTitle" minOccurs="0"/>
                <xsd:element ref="ns1:SeoMetaDescription" minOccurs="0"/>
                <xsd:element ref="ns1:SeoKeywords" minOccurs="0"/>
                <xsd:element ref="ns1:SeoRobotsNoIndex"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Comments" ma:internalName="Comments">
      <xsd:simpleType>
        <xsd:restriction base="dms:Note">
          <xsd:maxLength value="255"/>
        </xsd:restriction>
      </xsd:simpleType>
    </xsd:element>
    <xsd:element name="PublishingStartDate" ma:index="9"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PublishingContact" ma:index="11" nillable="true" ma:displayName="Contact" ma:description="Contact is a site column created by the Publishing feature. It is used on the Page Content Type as the person or group who is the contact person for the page."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Contact E-Mail Address" ma:description="Contact E-mail Address is a site column created by the Publishing feature. It is used on the Page Content Type as the e-mail address of the person or group who is the contact person for the page." ma:internalName="PublishingContactEmail">
      <xsd:simpleType>
        <xsd:restriction base="dms:Text">
          <xsd:maxLength value="255"/>
        </xsd:restriction>
      </xsd:simpleType>
    </xsd:element>
    <xsd:element name="PublishingContactName" ma:index="13" nillable="true" ma:displayName="Contact Name" ma:description="Contact Name is a site column created by the Publishing feature. It is used on the Page Content Type as the name of the person or group who is the contact person for the page." ma:internalName="PublishingContactName">
      <xsd:simpleType>
        <xsd:restriction base="dms:Text">
          <xsd:maxLength value="255"/>
        </xsd:restriction>
      </xsd:simpleType>
    </xsd:element>
    <xsd:element name="PublishingContactPicture" ma:index="14" nillable="true" ma:displayName="Contact Picture" ma:description="Contact Picture is a site column created by the Publishing feature. It is used on the Page Content Type as the picture of the user or group who is the contact person for the page."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Page Layout" ma:description=""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 Group ID" ma:description="" ma:hidden="true" ma:internalName="PublishingVariationGroupID">
      <xsd:simpleType>
        <xsd:restriction base="dms:Text">
          <xsd:maxLength value="255"/>
        </xsd:restriction>
      </xsd:simpleType>
    </xsd:element>
    <xsd:element name="PublishingVariationRelationshipLinkFieldID" ma:index="17" nillable="true" ma:displayName="Variation Relationship Link" ma:descrip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Rollup Image" ma:description="Rollup Image is a site column created by the Publishing feature. It is used on the Page Content Type as the image for the page shown in content roll-ups such as the Content By Search web part." ma:internalName="PublishingRollupImage">
      <xsd:simpleType>
        <xsd:restriction base="dms:Unknown"/>
      </xsd:simpleType>
    </xsd:element>
    <xsd:element name="Audience" ma:index="19" nillable="true" ma:displayName="Target Audiences" ma:description="Target Audiences is a site column created by the Publishing feature. It is used to specify audiences to which this page will be targeted." ma:internalName="Audience">
      <xsd:simpleType>
        <xsd:restriction base="dms:Unknown"/>
      </xsd:simpleType>
    </xsd:element>
    <xsd:element name="PublishingIsFurlPage" ma:index="20" nillable="true" ma:displayName="Hide physical URLs from search" ma:description="If checked, the physical URL of this page will not appear in search results. Friendly URLs assigned to this page will always appear." ma:internalName="PublishingIsFurlPage">
      <xsd:simpleType>
        <xsd:restriction base="dms:Boolean"/>
      </xsd:simpleType>
    </xsd:element>
    <xsd:element name="SeoBrowserTitle" ma:index="21" nillable="true" ma:displayName="Browser Title" ma:description="Browser Title is a site column created by the Publishing feature. It is used as the title that appears at the top of a browser window and may appear in Internet search results." ma:hidden="true" ma:internalName="SeoBrowserTitle">
      <xsd:simpleType>
        <xsd:restriction base="dms:Text"/>
      </xsd:simpleType>
    </xsd:element>
    <xsd:element name="SeoMetaDescription" ma:index="22" nillable="true" ma:displayName="Meta Description" ma:description="Meta Description is a site column created by the Publishing feature. Internet search engines may display this description in search results pages." ma:hidden="true" ma:internalName="SeoMetaDescription">
      <xsd:simpleType>
        <xsd:restriction base="dms:Text"/>
      </xsd:simpleType>
    </xsd:element>
    <xsd:element name="SeoKeywords" ma:index="23" nillable="true" ma:displayName="Meta Keywords" ma:description="Meta Keywords" ma:hidden="true" ma:internalName="SeoKeywords">
      <xsd:simpleType>
        <xsd:restriction base="dms:Text"/>
      </xsd:simpleType>
    </xsd:element>
    <xsd:element name="SeoRobotsNoIndex" ma:index="24" nillable="true" ma:displayName="Hide from Internet Search Engines" ma:description="Hide from Internet Search Engines is a site column created by the Publishing feature. It is used to indicate to search engine crawlers that a particular page should not be indexed." ma:hidden="true" ma:internalName="RobotsNoIndex">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RollupImage xmlns="http://schemas.microsoft.com/sharepoint/v3" xsi:nil="true"/>
    <PublishingContactEmail xmlns="http://schemas.microsoft.com/sharepoint/v3" xsi:nil="true"/>
    <PublishingVariationRelationshipLinkFieldID xmlns="http://schemas.microsoft.com/sharepoint/v3">
      <Url xsi:nil="true"/>
      <Description xsi:nil="true"/>
    </PublishingVariationRelationshipLinkFieldID>
    <SeoKeywords xmlns="http://schemas.microsoft.com/sharepoint/v3" xsi:nil="true"/>
    <PublishingVariationGroupID xmlns="http://schemas.microsoft.com/sharepoint/v3" xsi:nil="true"/>
    <Audience xmlns="http://schemas.microsoft.com/sharepoint/v3" xsi:nil="true"/>
    <PublishingIsFurlPage xmlns="http://schemas.microsoft.com/sharepoint/v3">false</PublishingIsFurlPage>
    <PublishingExpirationDate xmlns="http://schemas.microsoft.com/sharepoint/v3" xsi:nil="true"/>
    <SeoBrowserTitle xmlns="http://schemas.microsoft.com/sharepoint/v3" xsi:nil="true"/>
    <PublishingContactPicture xmlns="http://schemas.microsoft.com/sharepoint/v3">
      <Url xsi:nil="true"/>
      <Description xsi:nil="true"/>
    </PublishingContactPicture>
    <PublishingStartDate xmlns="http://schemas.microsoft.com/sharepoint/v3" xsi:nil="true"/>
    <SeoRobotsNoIndex xmlns="http://schemas.microsoft.com/sharepoint/v3" xsi:nil="true"/>
    <SeoMetaDescription xmlns="http://schemas.microsoft.com/sharepoint/v3" xsi:nil="true"/>
    <PublishingContact xmlns="http://schemas.microsoft.com/sharepoint/v3">
      <UserInfo>
        <DisplayName/>
        <AccountId xsi:nil="true"/>
        <AccountType/>
      </UserInfo>
    </PublishingContact>
    <PublishingContactName xmlns="http://schemas.microsoft.com/sharepoint/v3" xsi:nil="true"/>
    <Comments xmlns="http://schemas.microsoft.com/sharepoint/v3" xsi:nil="true"/>
  </documentManagement>
</p:properties>
</file>

<file path=customXml/itemProps1.xml><?xml version="1.0" encoding="utf-8"?>
<ds:datastoreItem xmlns:ds="http://schemas.openxmlformats.org/officeDocument/2006/customXml" ds:itemID="{1EA91F14-EAF4-4591-8A46-96A7C10991A8}"/>
</file>

<file path=customXml/itemProps2.xml><?xml version="1.0" encoding="utf-8"?>
<ds:datastoreItem xmlns:ds="http://schemas.openxmlformats.org/officeDocument/2006/customXml" ds:itemID="{D8315653-EF1B-4252-A1C7-E0DA93E9ECD1}"/>
</file>

<file path=customXml/itemProps3.xml><?xml version="1.0" encoding="utf-8"?>
<ds:datastoreItem xmlns:ds="http://schemas.openxmlformats.org/officeDocument/2006/customXml" ds:itemID="{9EC8A10E-3A97-4146-B8C9-BE0602F60C7E}"/>
</file>

<file path=docProps/app.xml><?xml version="1.0" encoding="utf-8"?>
<Properties xmlns="http://schemas.openxmlformats.org/officeDocument/2006/extended-properties" xmlns:vt="http://schemas.openxmlformats.org/officeDocument/2006/docPropsVTypes">
  <TotalTime>5444</TotalTime>
  <Words>5576</Words>
  <Application>Microsoft Office PowerPoint</Application>
  <PresentationFormat>On-screen Show (4:3)</PresentationFormat>
  <Paragraphs>666</Paragraphs>
  <Slides>66</Slides>
  <Notes>66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Lucida Grande</vt:lpstr>
      <vt:lpstr>ヒラギノ角ゴ Pro W3</vt:lpstr>
      <vt:lpstr>Office Theme</vt:lpstr>
      <vt:lpstr>Capital Management 2018/19</vt:lpstr>
      <vt:lpstr>Capital Management - Team</vt:lpstr>
      <vt:lpstr>Contents</vt:lpstr>
      <vt:lpstr>Capital Management Improvement Programme</vt:lpstr>
      <vt:lpstr>Tools Available – Finance web pages</vt:lpstr>
      <vt:lpstr>PowerPoint Presentation</vt:lpstr>
      <vt:lpstr>  Guidance – found on Sharepoint</vt:lpstr>
      <vt:lpstr>Capital Project Set-Up Templates</vt:lpstr>
      <vt:lpstr>Roles and Responsibilities The Role of the Capital Management Team</vt:lpstr>
      <vt:lpstr>Roles and Responsibilities The STFC Management Accountant</vt:lpstr>
      <vt:lpstr>Roles and Responsibilities Project Managers </vt:lpstr>
      <vt:lpstr>Roles and Responsibilities Asset Owners</vt:lpstr>
      <vt:lpstr>Capital Spend - Background</vt:lpstr>
      <vt:lpstr>Capital</vt:lpstr>
      <vt:lpstr>Characteristics of a Fixed Asset</vt:lpstr>
      <vt:lpstr>Capital Grants – GL Account Code 1004</vt:lpstr>
      <vt:lpstr>Two Routes to Capitalisation</vt:lpstr>
      <vt:lpstr>Creation of Asset From 5203</vt:lpstr>
      <vt:lpstr>Creation of Asset From 5203</vt:lpstr>
      <vt:lpstr>Creation of Asset From 5191</vt:lpstr>
      <vt:lpstr>Capital Project Setup </vt:lpstr>
      <vt:lpstr>Previous Practice – Creating Assets</vt:lpstr>
      <vt:lpstr>Preferred Project Setup</vt:lpstr>
      <vt:lpstr>Component Accounting </vt:lpstr>
      <vt:lpstr>Component Accounting e.g.</vt:lpstr>
      <vt:lpstr>Component Accounting </vt:lpstr>
      <vt:lpstr>Measuring the cost of an Asset  what is allowed</vt:lpstr>
      <vt:lpstr>Staff effort</vt:lpstr>
      <vt:lpstr>What is not allowed</vt:lpstr>
      <vt:lpstr>Other Asset Costs</vt:lpstr>
      <vt:lpstr>Other Asset Costs</vt:lpstr>
      <vt:lpstr>Other Asset Costs</vt:lpstr>
      <vt:lpstr>Post Capitalisation Spend</vt:lpstr>
      <vt:lpstr>Journals to 5191 and 5203</vt:lpstr>
      <vt:lpstr>Importance of getting the PO right</vt:lpstr>
      <vt:lpstr>PO descriptions</vt:lpstr>
      <vt:lpstr> </vt:lpstr>
      <vt:lpstr> </vt:lpstr>
      <vt:lpstr>Intangible Assets</vt:lpstr>
      <vt:lpstr>What we do… Verification</vt:lpstr>
      <vt:lpstr>Asset Owner Self-Validation Exercise</vt:lpstr>
      <vt:lpstr>Asset Lives</vt:lpstr>
      <vt:lpstr>Impairment Review</vt:lpstr>
      <vt:lpstr>When to Impair</vt:lpstr>
      <vt:lpstr>Other things to consider</vt:lpstr>
      <vt:lpstr>What we do…Revaluation</vt:lpstr>
      <vt:lpstr>Disposal of Fixed Asset</vt:lpstr>
      <vt:lpstr>Disposing of Asset with Value</vt:lpstr>
      <vt:lpstr>Loan of Fixed Asset</vt:lpstr>
      <vt:lpstr>The Budgetary Impact of Disposals</vt:lpstr>
      <vt:lpstr>Other Disposal considerations</vt:lpstr>
      <vt:lpstr>Summary</vt:lpstr>
      <vt:lpstr>Summary</vt:lpstr>
      <vt:lpstr>Capital or Resource?</vt:lpstr>
      <vt:lpstr>Capital or Resource?</vt:lpstr>
      <vt:lpstr>Capital or Resource?</vt:lpstr>
      <vt:lpstr>Capital or Resource?</vt:lpstr>
      <vt:lpstr>Capital or Resource?</vt:lpstr>
      <vt:lpstr>Capital or Resource?</vt:lpstr>
      <vt:lpstr>Capital or Resource?</vt:lpstr>
      <vt:lpstr>Capital or Resource?</vt:lpstr>
      <vt:lpstr>Capital or Resource?</vt:lpstr>
      <vt:lpstr>Capital or Resource?</vt:lpstr>
      <vt:lpstr>Questions</vt:lpstr>
      <vt:lpstr>Call email or just pop in to see us</vt:lpstr>
      <vt:lpstr>Thank you for attending. </vt:lpstr>
    </vt:vector>
  </TitlesOfParts>
  <Company>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Jeffrey (STFC,RAL,FIN)</dc:creator>
  <cp:lastModifiedBy>Fairburn, Victoria (STFC,RAL,FIN)</cp:lastModifiedBy>
  <cp:revision>381</cp:revision>
  <cp:lastPrinted>2018-09-13T16:27:16Z</cp:lastPrinted>
  <dcterms:created xsi:type="dcterms:W3CDTF">2018-07-16T08:59:09Z</dcterms:created>
  <dcterms:modified xsi:type="dcterms:W3CDTF">2018-09-14T14:21:00Z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0x010100C568DB52D9D0A14D9B2FDCC96666E9F2007948130EC3DB064584E219954237AF3900A53404CAA9458C40A3FABF0519D19036</vt:lpwstr>
  </property>
</Properties>
</file>